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70" r:id="rId4"/>
    <p:sldId id="290" r:id="rId5"/>
    <p:sldId id="259" r:id="rId6"/>
    <p:sldId id="286" r:id="rId7"/>
    <p:sldId id="269" r:id="rId8"/>
    <p:sldId id="280" r:id="rId9"/>
    <p:sldId id="263" r:id="rId10"/>
    <p:sldId id="267" r:id="rId11"/>
    <p:sldId id="287" r:id="rId12"/>
    <p:sldId id="273" r:id="rId13"/>
    <p:sldId id="289" r:id="rId14"/>
    <p:sldId id="262" r:id="rId15"/>
    <p:sldId id="265" r:id="rId16"/>
    <p:sldId id="276" r:id="rId17"/>
    <p:sldId id="288" r:id="rId18"/>
    <p:sldId id="281" r:id="rId19"/>
    <p:sldId id="283" r:id="rId20"/>
    <p:sldId id="285" r:id="rId21"/>
    <p:sldId id="28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204" autoAdjust="0"/>
  </p:normalViewPr>
  <p:slideViewPr>
    <p:cSldViewPr snapToGrid="0">
      <p:cViewPr>
        <p:scale>
          <a:sx n="63" d="100"/>
          <a:sy n="63" d="100"/>
        </p:scale>
        <p:origin x="-828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01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19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722547-A4C5-4DEF-9DEF-822F2AD51EB2}" type="doc">
      <dgm:prSet loTypeId="urn:microsoft.com/office/officeart/2016/7/layout/VerticalSolidAction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FAAE758-4DCE-477D-A95C-66EA4B9C0F99}">
      <dgm:prSet/>
      <dgm:spPr/>
      <dgm:t>
        <a:bodyPr/>
        <a:lstStyle/>
        <a:p>
          <a:r>
            <a:rPr lang="en-US"/>
            <a:t>Sit</a:t>
          </a:r>
        </a:p>
      </dgm:t>
    </dgm:pt>
    <dgm:pt modelId="{29F72F05-0EF1-43DD-81A5-BC8B8C108691}" type="parTrans" cxnId="{12283A6D-5CE7-4D57-AFF7-B72AE00AD2A0}">
      <dgm:prSet/>
      <dgm:spPr/>
      <dgm:t>
        <a:bodyPr/>
        <a:lstStyle/>
        <a:p>
          <a:endParaRPr lang="en-US"/>
        </a:p>
      </dgm:t>
    </dgm:pt>
    <dgm:pt modelId="{65BFFED8-0C39-47F2-B596-60A7AFB4BAE9}" type="sibTrans" cxnId="{12283A6D-5CE7-4D57-AFF7-B72AE00AD2A0}">
      <dgm:prSet/>
      <dgm:spPr/>
      <dgm:t>
        <a:bodyPr/>
        <a:lstStyle/>
        <a:p>
          <a:endParaRPr lang="en-US"/>
        </a:p>
      </dgm:t>
    </dgm:pt>
    <dgm:pt modelId="{841F6481-47BC-4B79-BEB8-0410EF97830B}">
      <dgm:prSet/>
      <dgm:spPr/>
      <dgm:t>
        <a:bodyPr/>
        <a:lstStyle/>
        <a:p>
          <a:r>
            <a:rPr lang="en-US"/>
            <a:t>Sit at a comfortable distance from the counter where you can easily read all text.</a:t>
          </a:r>
        </a:p>
      </dgm:t>
    </dgm:pt>
    <dgm:pt modelId="{B5C7C0A5-4866-4AEE-B714-FD1061269BAE}" type="parTrans" cxnId="{49B69087-04F0-4B14-A698-2EF6D369B318}">
      <dgm:prSet/>
      <dgm:spPr/>
      <dgm:t>
        <a:bodyPr/>
        <a:lstStyle/>
        <a:p>
          <a:endParaRPr lang="en-US"/>
        </a:p>
      </dgm:t>
    </dgm:pt>
    <dgm:pt modelId="{8A1FF7FA-F467-4B38-987D-A0774C73C6AC}" type="sibTrans" cxnId="{49B69087-04F0-4B14-A698-2EF6D369B318}">
      <dgm:prSet/>
      <dgm:spPr/>
      <dgm:t>
        <a:bodyPr/>
        <a:lstStyle/>
        <a:p>
          <a:endParaRPr lang="en-US"/>
        </a:p>
      </dgm:t>
    </dgm:pt>
    <dgm:pt modelId="{40F1A700-4D1D-49E3-9F86-76A1E1E4A759}">
      <dgm:prSet/>
      <dgm:spPr/>
      <dgm:t>
        <a:bodyPr/>
        <a:lstStyle/>
        <a:p>
          <a:r>
            <a:rPr lang="en-US"/>
            <a:t>Head</a:t>
          </a:r>
        </a:p>
      </dgm:t>
    </dgm:pt>
    <dgm:pt modelId="{F290ED5E-A571-4507-BF3C-4F4AC446EDCA}" type="parTrans" cxnId="{DC75DFCE-9610-461E-88E3-71B259B7433C}">
      <dgm:prSet/>
      <dgm:spPr/>
      <dgm:t>
        <a:bodyPr/>
        <a:lstStyle/>
        <a:p>
          <a:endParaRPr lang="en-US"/>
        </a:p>
      </dgm:t>
    </dgm:pt>
    <dgm:pt modelId="{B80B7941-0421-45DA-971A-6C7EAC5EC666}" type="sibTrans" cxnId="{DC75DFCE-9610-461E-88E3-71B259B7433C}">
      <dgm:prSet/>
      <dgm:spPr/>
      <dgm:t>
        <a:bodyPr/>
        <a:lstStyle/>
        <a:p>
          <a:endParaRPr lang="en-US"/>
        </a:p>
      </dgm:t>
    </dgm:pt>
    <dgm:pt modelId="{90C995ED-B60B-436A-AA96-7180FD5EF399}">
      <dgm:prSet/>
      <dgm:spPr/>
      <dgm:t>
        <a:bodyPr/>
        <a:lstStyle/>
        <a:p>
          <a:r>
            <a:rPr lang="en-US"/>
            <a:t>Head and torso in an upright posture with back supported by your chair.</a:t>
          </a:r>
        </a:p>
      </dgm:t>
    </dgm:pt>
    <dgm:pt modelId="{522F4AD8-D4EC-4805-982C-D8F3DC840CEE}" type="parTrans" cxnId="{660BD988-879D-4369-9D32-FC7851DAFFC1}">
      <dgm:prSet/>
      <dgm:spPr/>
      <dgm:t>
        <a:bodyPr/>
        <a:lstStyle/>
        <a:p>
          <a:endParaRPr lang="en-US"/>
        </a:p>
      </dgm:t>
    </dgm:pt>
    <dgm:pt modelId="{B0855EFB-7C14-4DA7-A821-2F2C9F438E84}" type="sibTrans" cxnId="{660BD988-879D-4369-9D32-FC7851DAFFC1}">
      <dgm:prSet/>
      <dgm:spPr/>
      <dgm:t>
        <a:bodyPr/>
        <a:lstStyle/>
        <a:p>
          <a:endParaRPr lang="en-US"/>
        </a:p>
      </dgm:t>
    </dgm:pt>
    <dgm:pt modelId="{B1473EF8-7506-4A72-B1B6-D686E02485E1}">
      <dgm:prSet/>
      <dgm:spPr/>
      <dgm:t>
        <a:bodyPr/>
        <a:lstStyle/>
        <a:p>
          <a:r>
            <a:rPr lang="en-US"/>
            <a:t>Top</a:t>
          </a:r>
        </a:p>
      </dgm:t>
    </dgm:pt>
    <dgm:pt modelId="{C427909D-8CF4-4869-8A18-A04DCDE9FAC8}" type="parTrans" cxnId="{56765984-8E92-4427-A2D8-27535A37E281}">
      <dgm:prSet/>
      <dgm:spPr/>
      <dgm:t>
        <a:bodyPr/>
        <a:lstStyle/>
        <a:p>
          <a:endParaRPr lang="en-US"/>
        </a:p>
      </dgm:t>
    </dgm:pt>
    <dgm:pt modelId="{6349E2CD-2F9E-41CB-8BB0-81BC4C8AF946}" type="sibTrans" cxnId="{56765984-8E92-4427-A2D8-27535A37E281}">
      <dgm:prSet/>
      <dgm:spPr/>
      <dgm:t>
        <a:bodyPr/>
        <a:lstStyle/>
        <a:p>
          <a:endParaRPr lang="en-US"/>
        </a:p>
      </dgm:t>
    </dgm:pt>
    <dgm:pt modelId="{DD8B8E00-9CDF-4CCA-A3C0-03850431CEE0}">
      <dgm:prSet/>
      <dgm:spPr/>
      <dgm:t>
        <a:bodyPr/>
        <a:lstStyle/>
        <a:p>
          <a:r>
            <a:rPr lang="en-US"/>
            <a:t>Top of your monitor or laptop should be at or slightly below eye level.</a:t>
          </a:r>
        </a:p>
      </dgm:t>
    </dgm:pt>
    <dgm:pt modelId="{1DF5BAD1-29CD-4BA8-8951-7BAA0BB278F7}" type="parTrans" cxnId="{306BEF16-FF74-4F2A-BEB2-5765BDC1EB6B}">
      <dgm:prSet/>
      <dgm:spPr/>
      <dgm:t>
        <a:bodyPr/>
        <a:lstStyle/>
        <a:p>
          <a:endParaRPr lang="en-US"/>
        </a:p>
      </dgm:t>
    </dgm:pt>
    <dgm:pt modelId="{134B65C6-DF60-4FFF-B723-A50513BABF4D}" type="sibTrans" cxnId="{306BEF16-FF74-4F2A-BEB2-5765BDC1EB6B}">
      <dgm:prSet/>
      <dgm:spPr/>
      <dgm:t>
        <a:bodyPr/>
        <a:lstStyle/>
        <a:p>
          <a:endParaRPr lang="en-US"/>
        </a:p>
      </dgm:t>
    </dgm:pt>
    <dgm:pt modelId="{088902D0-469F-4EC5-A4A6-04028E73D794}" type="pres">
      <dgm:prSet presAssocID="{88722547-A4C5-4DEF-9DEF-822F2AD51E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973215-E18F-4C58-996B-8FAEA3D79642}" type="pres">
      <dgm:prSet presAssocID="{6FAAE758-4DCE-477D-A95C-66EA4B9C0F99}" presName="linNode" presStyleCnt="0"/>
      <dgm:spPr/>
    </dgm:pt>
    <dgm:pt modelId="{A1430791-C208-475D-A01A-332E33D99D95}" type="pres">
      <dgm:prSet presAssocID="{6FAAE758-4DCE-477D-A95C-66EA4B9C0F99}" presName="parentText" presStyleLbl="alignNode1" presStyleIdx="0" presStyleCnt="3">
        <dgm:presLayoutVars>
          <dgm:chMax val="1"/>
          <dgm:bulletEnabled/>
        </dgm:presLayoutVars>
      </dgm:prSet>
      <dgm:spPr/>
      <dgm:t>
        <a:bodyPr/>
        <a:lstStyle/>
        <a:p>
          <a:endParaRPr lang="en-US"/>
        </a:p>
      </dgm:t>
    </dgm:pt>
    <dgm:pt modelId="{3672285C-9F10-4404-9246-A7E9DB952091}" type="pres">
      <dgm:prSet presAssocID="{6FAAE758-4DCE-477D-A95C-66EA4B9C0F99}" presName="descendantText" presStyleLbl="alignAccFollowNode1" presStyleIdx="0" presStyleCnt="3">
        <dgm:presLayoutVars>
          <dgm:bulletEnabled/>
        </dgm:presLayoutVars>
      </dgm:prSet>
      <dgm:spPr/>
      <dgm:t>
        <a:bodyPr/>
        <a:lstStyle/>
        <a:p>
          <a:endParaRPr lang="en-US"/>
        </a:p>
      </dgm:t>
    </dgm:pt>
    <dgm:pt modelId="{480D4A09-B71D-4BA5-AA11-CB77C1EE4886}" type="pres">
      <dgm:prSet presAssocID="{65BFFED8-0C39-47F2-B596-60A7AFB4BAE9}" presName="sp" presStyleCnt="0"/>
      <dgm:spPr/>
    </dgm:pt>
    <dgm:pt modelId="{E6EC71A9-3F41-489B-856C-3B4E238A46B5}" type="pres">
      <dgm:prSet presAssocID="{40F1A700-4D1D-49E3-9F86-76A1E1E4A759}" presName="linNode" presStyleCnt="0"/>
      <dgm:spPr/>
    </dgm:pt>
    <dgm:pt modelId="{2AA8D5B5-DDC0-4601-B5E6-96BE3734036B}" type="pres">
      <dgm:prSet presAssocID="{40F1A700-4D1D-49E3-9F86-76A1E1E4A759}" presName="parentText" presStyleLbl="alignNode1" presStyleIdx="1" presStyleCnt="3">
        <dgm:presLayoutVars>
          <dgm:chMax val="1"/>
          <dgm:bulletEnabled/>
        </dgm:presLayoutVars>
      </dgm:prSet>
      <dgm:spPr/>
      <dgm:t>
        <a:bodyPr/>
        <a:lstStyle/>
        <a:p>
          <a:endParaRPr lang="en-US"/>
        </a:p>
      </dgm:t>
    </dgm:pt>
    <dgm:pt modelId="{5D716495-BCAB-4764-8D79-A2CC31A6DE3F}" type="pres">
      <dgm:prSet presAssocID="{40F1A700-4D1D-49E3-9F86-76A1E1E4A759}" presName="descendantText" presStyleLbl="alignAccFollowNode1" presStyleIdx="1" presStyleCnt="3">
        <dgm:presLayoutVars>
          <dgm:bulletEnabled/>
        </dgm:presLayoutVars>
      </dgm:prSet>
      <dgm:spPr/>
      <dgm:t>
        <a:bodyPr/>
        <a:lstStyle/>
        <a:p>
          <a:endParaRPr lang="en-US"/>
        </a:p>
      </dgm:t>
    </dgm:pt>
    <dgm:pt modelId="{612E6661-297F-4906-ABF0-BB34B40EA3EC}" type="pres">
      <dgm:prSet presAssocID="{B80B7941-0421-45DA-971A-6C7EAC5EC666}" presName="sp" presStyleCnt="0"/>
      <dgm:spPr/>
    </dgm:pt>
    <dgm:pt modelId="{BFD53905-9DF4-49C5-9725-8E6EB1EC545D}" type="pres">
      <dgm:prSet presAssocID="{B1473EF8-7506-4A72-B1B6-D686E02485E1}" presName="linNode" presStyleCnt="0"/>
      <dgm:spPr/>
    </dgm:pt>
    <dgm:pt modelId="{0A8CAC94-BAEB-482A-9CE1-34F42EEDC65A}" type="pres">
      <dgm:prSet presAssocID="{B1473EF8-7506-4A72-B1B6-D686E02485E1}" presName="parentText" presStyleLbl="alignNode1" presStyleIdx="2" presStyleCnt="3">
        <dgm:presLayoutVars>
          <dgm:chMax val="1"/>
          <dgm:bulletEnabled/>
        </dgm:presLayoutVars>
      </dgm:prSet>
      <dgm:spPr/>
      <dgm:t>
        <a:bodyPr/>
        <a:lstStyle/>
        <a:p>
          <a:endParaRPr lang="en-US"/>
        </a:p>
      </dgm:t>
    </dgm:pt>
    <dgm:pt modelId="{0FDD6DE8-DD4B-4EC4-991B-1F883EFC82AC}" type="pres">
      <dgm:prSet presAssocID="{B1473EF8-7506-4A72-B1B6-D686E02485E1}" presName="descendantText" presStyleLbl="alignAccFollowNode1" presStyleIdx="2" presStyleCnt="3">
        <dgm:presLayoutVars>
          <dgm:bulletEnabled/>
        </dgm:presLayoutVars>
      </dgm:prSet>
      <dgm:spPr/>
      <dgm:t>
        <a:bodyPr/>
        <a:lstStyle/>
        <a:p>
          <a:endParaRPr lang="en-US"/>
        </a:p>
      </dgm:t>
    </dgm:pt>
  </dgm:ptLst>
  <dgm:cxnLst>
    <dgm:cxn modelId="{306BEF16-FF74-4F2A-BEB2-5765BDC1EB6B}" srcId="{B1473EF8-7506-4A72-B1B6-D686E02485E1}" destId="{DD8B8E00-9CDF-4CCA-A3C0-03850431CEE0}" srcOrd="0" destOrd="0" parTransId="{1DF5BAD1-29CD-4BA8-8951-7BAA0BB278F7}" sibTransId="{134B65C6-DF60-4FFF-B723-A50513BABF4D}"/>
    <dgm:cxn modelId="{49B69087-04F0-4B14-A698-2EF6D369B318}" srcId="{6FAAE758-4DCE-477D-A95C-66EA4B9C0F99}" destId="{841F6481-47BC-4B79-BEB8-0410EF97830B}" srcOrd="0" destOrd="0" parTransId="{B5C7C0A5-4866-4AEE-B714-FD1061269BAE}" sibTransId="{8A1FF7FA-F467-4B38-987D-A0774C73C6AC}"/>
    <dgm:cxn modelId="{06511A1A-396E-46E7-B7FC-00E2AC7FCE60}" type="presOf" srcId="{DD8B8E00-9CDF-4CCA-A3C0-03850431CEE0}" destId="{0FDD6DE8-DD4B-4EC4-991B-1F883EFC82AC}" srcOrd="0" destOrd="0" presId="urn:microsoft.com/office/officeart/2016/7/layout/VerticalSolidActionList"/>
    <dgm:cxn modelId="{BF4A8991-8F80-49AF-93B9-1952F87B302B}" type="presOf" srcId="{88722547-A4C5-4DEF-9DEF-822F2AD51EB2}" destId="{088902D0-469F-4EC5-A4A6-04028E73D794}" srcOrd="0" destOrd="0" presId="urn:microsoft.com/office/officeart/2016/7/layout/VerticalSolidActionList"/>
    <dgm:cxn modelId="{660BD988-879D-4369-9D32-FC7851DAFFC1}" srcId="{40F1A700-4D1D-49E3-9F86-76A1E1E4A759}" destId="{90C995ED-B60B-436A-AA96-7180FD5EF399}" srcOrd="0" destOrd="0" parTransId="{522F4AD8-D4EC-4805-982C-D8F3DC840CEE}" sibTransId="{B0855EFB-7C14-4DA7-A821-2F2C9F438E84}"/>
    <dgm:cxn modelId="{08144C9E-8E91-4097-8E37-B7DCA59FA0BE}" type="presOf" srcId="{6FAAE758-4DCE-477D-A95C-66EA4B9C0F99}" destId="{A1430791-C208-475D-A01A-332E33D99D95}" srcOrd="0" destOrd="0" presId="urn:microsoft.com/office/officeart/2016/7/layout/VerticalSolidActionList"/>
    <dgm:cxn modelId="{7A46143C-DDA2-4925-99EA-A1F44CC8635D}" type="presOf" srcId="{40F1A700-4D1D-49E3-9F86-76A1E1E4A759}" destId="{2AA8D5B5-DDC0-4601-B5E6-96BE3734036B}" srcOrd="0" destOrd="0" presId="urn:microsoft.com/office/officeart/2016/7/layout/VerticalSolidActionList"/>
    <dgm:cxn modelId="{CCD8D138-52BE-4454-BECA-B646E7BC0707}" type="presOf" srcId="{B1473EF8-7506-4A72-B1B6-D686E02485E1}" destId="{0A8CAC94-BAEB-482A-9CE1-34F42EEDC65A}" srcOrd="0" destOrd="0" presId="urn:microsoft.com/office/officeart/2016/7/layout/VerticalSolidActionList"/>
    <dgm:cxn modelId="{12283A6D-5CE7-4D57-AFF7-B72AE00AD2A0}" srcId="{88722547-A4C5-4DEF-9DEF-822F2AD51EB2}" destId="{6FAAE758-4DCE-477D-A95C-66EA4B9C0F99}" srcOrd="0" destOrd="0" parTransId="{29F72F05-0EF1-43DD-81A5-BC8B8C108691}" sibTransId="{65BFFED8-0C39-47F2-B596-60A7AFB4BAE9}"/>
    <dgm:cxn modelId="{41DB3EF7-671D-4BCA-B6F8-218578CFB765}" type="presOf" srcId="{90C995ED-B60B-436A-AA96-7180FD5EF399}" destId="{5D716495-BCAB-4764-8D79-A2CC31A6DE3F}" srcOrd="0" destOrd="0" presId="urn:microsoft.com/office/officeart/2016/7/layout/VerticalSolidActionList"/>
    <dgm:cxn modelId="{DC75DFCE-9610-461E-88E3-71B259B7433C}" srcId="{88722547-A4C5-4DEF-9DEF-822F2AD51EB2}" destId="{40F1A700-4D1D-49E3-9F86-76A1E1E4A759}" srcOrd="1" destOrd="0" parTransId="{F290ED5E-A571-4507-BF3C-4F4AC446EDCA}" sibTransId="{B80B7941-0421-45DA-971A-6C7EAC5EC666}"/>
    <dgm:cxn modelId="{56765984-8E92-4427-A2D8-27535A37E281}" srcId="{88722547-A4C5-4DEF-9DEF-822F2AD51EB2}" destId="{B1473EF8-7506-4A72-B1B6-D686E02485E1}" srcOrd="2" destOrd="0" parTransId="{C427909D-8CF4-4869-8A18-A04DCDE9FAC8}" sibTransId="{6349E2CD-2F9E-41CB-8BB0-81BC4C8AF946}"/>
    <dgm:cxn modelId="{59A8CD70-A0C9-4EE5-8EE7-591FDA436FB9}" type="presOf" srcId="{841F6481-47BC-4B79-BEB8-0410EF97830B}" destId="{3672285C-9F10-4404-9246-A7E9DB952091}" srcOrd="0" destOrd="0" presId="urn:microsoft.com/office/officeart/2016/7/layout/VerticalSolidActionList"/>
    <dgm:cxn modelId="{09E442D8-FCD2-40AB-BEFC-93FFB4F5552B}" type="presParOf" srcId="{088902D0-469F-4EC5-A4A6-04028E73D794}" destId="{91973215-E18F-4C58-996B-8FAEA3D79642}" srcOrd="0" destOrd="0" presId="urn:microsoft.com/office/officeart/2016/7/layout/VerticalSolidActionList"/>
    <dgm:cxn modelId="{88CEEC18-2E3E-4ABA-97AE-E5A65A1BF3D0}" type="presParOf" srcId="{91973215-E18F-4C58-996B-8FAEA3D79642}" destId="{A1430791-C208-475D-A01A-332E33D99D95}" srcOrd="0" destOrd="0" presId="urn:microsoft.com/office/officeart/2016/7/layout/VerticalSolidActionList"/>
    <dgm:cxn modelId="{F7E1F1D3-CA3C-496D-A50F-B205EA6CFC6F}" type="presParOf" srcId="{91973215-E18F-4C58-996B-8FAEA3D79642}" destId="{3672285C-9F10-4404-9246-A7E9DB952091}" srcOrd="1" destOrd="0" presId="urn:microsoft.com/office/officeart/2016/7/layout/VerticalSolidActionList"/>
    <dgm:cxn modelId="{5EBD121C-24D8-441E-A8B1-769614CCE782}" type="presParOf" srcId="{088902D0-469F-4EC5-A4A6-04028E73D794}" destId="{480D4A09-B71D-4BA5-AA11-CB77C1EE4886}" srcOrd="1" destOrd="0" presId="urn:microsoft.com/office/officeart/2016/7/layout/VerticalSolidActionList"/>
    <dgm:cxn modelId="{C0492AF9-BBA8-424C-8119-4DB29C710985}" type="presParOf" srcId="{088902D0-469F-4EC5-A4A6-04028E73D794}" destId="{E6EC71A9-3F41-489B-856C-3B4E238A46B5}" srcOrd="2" destOrd="0" presId="urn:microsoft.com/office/officeart/2016/7/layout/VerticalSolidActionList"/>
    <dgm:cxn modelId="{DEE47B25-D623-44E8-91C8-79FC5C166391}" type="presParOf" srcId="{E6EC71A9-3F41-489B-856C-3B4E238A46B5}" destId="{2AA8D5B5-DDC0-4601-B5E6-96BE3734036B}" srcOrd="0" destOrd="0" presId="urn:microsoft.com/office/officeart/2016/7/layout/VerticalSolidActionList"/>
    <dgm:cxn modelId="{BF806DCC-14CB-45E6-B980-83F0AD920681}" type="presParOf" srcId="{E6EC71A9-3F41-489B-856C-3B4E238A46B5}" destId="{5D716495-BCAB-4764-8D79-A2CC31A6DE3F}" srcOrd="1" destOrd="0" presId="urn:microsoft.com/office/officeart/2016/7/layout/VerticalSolidActionList"/>
    <dgm:cxn modelId="{37BE54A1-8393-42DD-8E3C-16CC4AEEC631}" type="presParOf" srcId="{088902D0-469F-4EC5-A4A6-04028E73D794}" destId="{612E6661-297F-4906-ABF0-BB34B40EA3EC}" srcOrd="3" destOrd="0" presId="urn:microsoft.com/office/officeart/2016/7/layout/VerticalSolidActionList"/>
    <dgm:cxn modelId="{32AB52BE-93C9-4829-BC65-571416116F6E}" type="presParOf" srcId="{088902D0-469F-4EC5-A4A6-04028E73D794}" destId="{BFD53905-9DF4-49C5-9725-8E6EB1EC545D}" srcOrd="4" destOrd="0" presId="urn:microsoft.com/office/officeart/2016/7/layout/VerticalSolidActionList"/>
    <dgm:cxn modelId="{54CDD7BC-BEFB-4F68-B937-6DD8A0F564F4}" type="presParOf" srcId="{BFD53905-9DF4-49C5-9725-8E6EB1EC545D}" destId="{0A8CAC94-BAEB-482A-9CE1-34F42EEDC65A}" srcOrd="0" destOrd="0" presId="urn:microsoft.com/office/officeart/2016/7/layout/VerticalSolidActionList"/>
    <dgm:cxn modelId="{CFE46F17-B059-4EAF-A24E-A061EB16A531}" type="presParOf" srcId="{BFD53905-9DF4-49C5-9725-8E6EB1EC545D}" destId="{0FDD6DE8-DD4B-4EC4-991B-1F883EFC82AC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0E382D-DF6A-4EDA-8E6F-D8430008E637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BE1202-1CDE-4378-B2AB-5B2E2EBDEF7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Support your lower back, neck, and shoulders using a blanket or pillow.</a:t>
          </a:r>
        </a:p>
      </dgm:t>
    </dgm:pt>
    <dgm:pt modelId="{D298F449-1A72-479A-A685-D09C7E7A41E4}" type="parTrans" cxnId="{60DCCE59-7629-4D23-8D83-A13341D1A80E}">
      <dgm:prSet/>
      <dgm:spPr/>
      <dgm:t>
        <a:bodyPr/>
        <a:lstStyle/>
        <a:p>
          <a:endParaRPr lang="en-US"/>
        </a:p>
      </dgm:t>
    </dgm:pt>
    <dgm:pt modelId="{C846CDFC-9CB6-49C5-88A8-605DA7A4CFC7}" type="sibTrans" cxnId="{60DCCE59-7629-4D23-8D83-A13341D1A80E}">
      <dgm:prSet/>
      <dgm:spPr/>
      <dgm:t>
        <a:bodyPr/>
        <a:lstStyle/>
        <a:p>
          <a:endParaRPr lang="en-US"/>
        </a:p>
      </dgm:t>
    </dgm:pt>
    <dgm:pt modelId="{1794BE03-FB08-4713-B8A7-99C426583FE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Laptop viewing angle at or slightly below eye level to prevent neck strains. </a:t>
          </a:r>
        </a:p>
      </dgm:t>
    </dgm:pt>
    <dgm:pt modelId="{4FEE3DC4-B4EF-4537-90A3-5937FA625C75}" type="parTrans" cxnId="{37EF2191-0839-4FE6-B167-DE3E0E4E2E73}">
      <dgm:prSet/>
      <dgm:spPr/>
      <dgm:t>
        <a:bodyPr/>
        <a:lstStyle/>
        <a:p>
          <a:endParaRPr lang="en-US"/>
        </a:p>
      </dgm:t>
    </dgm:pt>
    <dgm:pt modelId="{7A71EB45-DAF7-4712-BC34-ADC14DB0FE2C}" type="sibTrans" cxnId="{37EF2191-0839-4FE6-B167-DE3E0E4E2E73}">
      <dgm:prSet/>
      <dgm:spPr/>
      <dgm:t>
        <a:bodyPr/>
        <a:lstStyle/>
        <a:p>
          <a:endParaRPr lang="en-US"/>
        </a:p>
      </dgm:t>
    </dgm:pt>
    <dgm:pt modelId="{FDE7102B-C0CC-4F43-A351-8CE50D0B0E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Elevate your knees by placing a rolled-up towel under your knees to reduce strains.</a:t>
          </a:r>
        </a:p>
      </dgm:t>
    </dgm:pt>
    <dgm:pt modelId="{243D1A65-3B64-4475-B323-CEFBD36D6183}" type="parTrans" cxnId="{F99D2D68-43FE-47A6-8D34-944D8E4F186A}">
      <dgm:prSet/>
      <dgm:spPr/>
      <dgm:t>
        <a:bodyPr/>
        <a:lstStyle/>
        <a:p>
          <a:endParaRPr lang="en-US"/>
        </a:p>
      </dgm:t>
    </dgm:pt>
    <dgm:pt modelId="{99F519FB-71DF-41A4-A05B-3ED11736C429}" type="sibTrans" cxnId="{F99D2D68-43FE-47A6-8D34-944D8E4F186A}">
      <dgm:prSet/>
      <dgm:spPr/>
      <dgm:t>
        <a:bodyPr/>
        <a:lstStyle/>
        <a:p>
          <a:endParaRPr lang="en-US"/>
        </a:p>
      </dgm:t>
    </dgm:pt>
    <dgm:pt modelId="{193E3E7D-1194-4450-96D0-711E640DA4B0}" type="pres">
      <dgm:prSet presAssocID="{EC0E382D-DF6A-4EDA-8E6F-D8430008E637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BAA856-ADB8-4D37-856E-B25777E296E3}" type="pres">
      <dgm:prSet presAssocID="{1DBE1202-1CDE-4378-B2AB-5B2E2EBDEF77}" presName="compNode" presStyleCnt="0"/>
      <dgm:spPr/>
    </dgm:pt>
    <dgm:pt modelId="{178C759D-9569-4398-BB26-4DE7E94B27AB}" type="pres">
      <dgm:prSet presAssocID="{1DBE1202-1CDE-4378-B2AB-5B2E2EBDEF77}" presName="bgRect" presStyleLbl="bgShp" presStyleIdx="0" presStyleCnt="3"/>
      <dgm:spPr/>
    </dgm:pt>
    <dgm:pt modelId="{4C22940C-FB47-4C0F-B003-B5F6955808DE}" type="pres">
      <dgm:prSet presAssocID="{1DBE1202-1CDE-4378-B2AB-5B2E2EBDEF7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ed"/>
        </a:ext>
      </dgm:extLst>
    </dgm:pt>
    <dgm:pt modelId="{4DA1BB86-9390-4F7D-BF41-E7685FA72A56}" type="pres">
      <dgm:prSet presAssocID="{1DBE1202-1CDE-4378-B2AB-5B2E2EBDEF77}" presName="spaceRect" presStyleCnt="0"/>
      <dgm:spPr/>
    </dgm:pt>
    <dgm:pt modelId="{DA60C083-ED65-4AAB-B157-543256942FCD}" type="pres">
      <dgm:prSet presAssocID="{1DBE1202-1CDE-4378-B2AB-5B2E2EBDEF77}" presName="parTx" presStyleLbl="revTx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72F94A0-9AD4-4E81-901A-CBCCBF9BB540}" type="pres">
      <dgm:prSet presAssocID="{C846CDFC-9CB6-49C5-88A8-605DA7A4CFC7}" presName="sibTrans" presStyleCnt="0"/>
      <dgm:spPr/>
    </dgm:pt>
    <dgm:pt modelId="{6CA95929-8DD9-4D6A-A54F-EDBF950EC009}" type="pres">
      <dgm:prSet presAssocID="{1794BE03-FB08-4713-B8A7-99C426583FE2}" presName="compNode" presStyleCnt="0"/>
      <dgm:spPr/>
    </dgm:pt>
    <dgm:pt modelId="{4E9919F4-C720-4E24-B08B-569EC9D8A2DF}" type="pres">
      <dgm:prSet presAssocID="{1794BE03-FB08-4713-B8A7-99C426583FE2}" presName="bgRect" presStyleLbl="bgShp" presStyleIdx="1" presStyleCnt="3"/>
      <dgm:spPr/>
    </dgm:pt>
    <dgm:pt modelId="{A13FB121-7A43-44FB-A647-A8567501965F}" type="pres">
      <dgm:prSet presAssocID="{1794BE03-FB08-4713-B8A7-99C426583FE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kirt"/>
        </a:ext>
      </dgm:extLst>
    </dgm:pt>
    <dgm:pt modelId="{E47D20FC-278E-4599-823A-4F5E11159B26}" type="pres">
      <dgm:prSet presAssocID="{1794BE03-FB08-4713-B8A7-99C426583FE2}" presName="spaceRect" presStyleCnt="0"/>
      <dgm:spPr/>
    </dgm:pt>
    <dgm:pt modelId="{CEC65506-B2E8-4373-91B1-8C2A7A62A50A}" type="pres">
      <dgm:prSet presAssocID="{1794BE03-FB08-4713-B8A7-99C426583FE2}" presName="par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044DB6C-DEBB-460A-B190-264FC30838DF}" type="pres">
      <dgm:prSet presAssocID="{7A71EB45-DAF7-4712-BC34-ADC14DB0FE2C}" presName="sibTrans" presStyleCnt="0"/>
      <dgm:spPr/>
    </dgm:pt>
    <dgm:pt modelId="{BE90929E-A77F-4EB6-A74E-B80826772EBB}" type="pres">
      <dgm:prSet presAssocID="{FDE7102B-C0CC-4F43-A351-8CE50D0B0E45}" presName="compNode" presStyleCnt="0"/>
      <dgm:spPr/>
    </dgm:pt>
    <dgm:pt modelId="{7C736261-0E1A-40B4-AF3D-171FFEBC030D}" type="pres">
      <dgm:prSet presAssocID="{FDE7102B-C0CC-4F43-A351-8CE50D0B0E45}" presName="bgRect" presStyleLbl="bgShp" presStyleIdx="2" presStyleCnt="3"/>
      <dgm:spPr/>
    </dgm:pt>
    <dgm:pt modelId="{2515CC1B-FBA1-4DFB-AAC8-4FC14D08331A}" type="pres">
      <dgm:prSet presAssocID="{FDE7102B-C0CC-4F43-A351-8CE50D0B0E4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wel"/>
        </a:ext>
      </dgm:extLst>
    </dgm:pt>
    <dgm:pt modelId="{B4106AA6-4F78-41CA-9944-E61FC378FB9F}" type="pres">
      <dgm:prSet presAssocID="{FDE7102B-C0CC-4F43-A351-8CE50D0B0E45}" presName="spaceRect" presStyleCnt="0"/>
      <dgm:spPr/>
    </dgm:pt>
    <dgm:pt modelId="{4794D7EE-71BE-4B12-9E11-FB97C59C0809}" type="pres">
      <dgm:prSet presAssocID="{FDE7102B-C0CC-4F43-A351-8CE50D0B0E45}" presName="parTx" presStyleLbl="revTx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68080802-BE33-42CF-80CE-B5D354EC7A18}" type="presOf" srcId="{EC0E382D-DF6A-4EDA-8E6F-D8430008E637}" destId="{193E3E7D-1194-4450-96D0-711E640DA4B0}" srcOrd="0" destOrd="0" presId="urn:microsoft.com/office/officeart/2018/2/layout/IconVerticalSolidList"/>
    <dgm:cxn modelId="{60DCCE59-7629-4D23-8D83-A13341D1A80E}" srcId="{EC0E382D-DF6A-4EDA-8E6F-D8430008E637}" destId="{1DBE1202-1CDE-4378-B2AB-5B2E2EBDEF77}" srcOrd="0" destOrd="0" parTransId="{D298F449-1A72-479A-A685-D09C7E7A41E4}" sibTransId="{C846CDFC-9CB6-49C5-88A8-605DA7A4CFC7}"/>
    <dgm:cxn modelId="{593A757D-8DC5-412F-8F92-8F59686F32AB}" type="presOf" srcId="{1DBE1202-1CDE-4378-B2AB-5B2E2EBDEF77}" destId="{DA60C083-ED65-4AAB-B157-543256942FCD}" srcOrd="0" destOrd="0" presId="urn:microsoft.com/office/officeart/2018/2/layout/IconVerticalSolidList"/>
    <dgm:cxn modelId="{F99D2D68-43FE-47A6-8D34-944D8E4F186A}" srcId="{EC0E382D-DF6A-4EDA-8E6F-D8430008E637}" destId="{FDE7102B-C0CC-4F43-A351-8CE50D0B0E45}" srcOrd="2" destOrd="0" parTransId="{243D1A65-3B64-4475-B323-CEFBD36D6183}" sibTransId="{99F519FB-71DF-41A4-A05B-3ED11736C429}"/>
    <dgm:cxn modelId="{AC6ABF75-5D86-4B1B-B71C-478AA9048E8B}" type="presOf" srcId="{1794BE03-FB08-4713-B8A7-99C426583FE2}" destId="{CEC65506-B2E8-4373-91B1-8C2A7A62A50A}" srcOrd="0" destOrd="0" presId="urn:microsoft.com/office/officeart/2018/2/layout/IconVerticalSolidList"/>
    <dgm:cxn modelId="{37EF2191-0839-4FE6-B167-DE3E0E4E2E73}" srcId="{EC0E382D-DF6A-4EDA-8E6F-D8430008E637}" destId="{1794BE03-FB08-4713-B8A7-99C426583FE2}" srcOrd="1" destOrd="0" parTransId="{4FEE3DC4-B4EF-4537-90A3-5937FA625C75}" sibTransId="{7A71EB45-DAF7-4712-BC34-ADC14DB0FE2C}"/>
    <dgm:cxn modelId="{05D687B5-8B13-49B7-8765-B3ACC8D01267}" type="presOf" srcId="{FDE7102B-C0CC-4F43-A351-8CE50D0B0E45}" destId="{4794D7EE-71BE-4B12-9E11-FB97C59C0809}" srcOrd="0" destOrd="0" presId="urn:microsoft.com/office/officeart/2018/2/layout/IconVerticalSolidList"/>
    <dgm:cxn modelId="{8EF7DE1E-A920-4E19-A87E-38820FD72A68}" type="presParOf" srcId="{193E3E7D-1194-4450-96D0-711E640DA4B0}" destId="{4BBAA856-ADB8-4D37-856E-B25777E296E3}" srcOrd="0" destOrd="0" presId="urn:microsoft.com/office/officeart/2018/2/layout/IconVerticalSolidList"/>
    <dgm:cxn modelId="{4425CCD5-A31C-4F34-8DBB-1874583D1D4D}" type="presParOf" srcId="{4BBAA856-ADB8-4D37-856E-B25777E296E3}" destId="{178C759D-9569-4398-BB26-4DE7E94B27AB}" srcOrd="0" destOrd="0" presId="urn:microsoft.com/office/officeart/2018/2/layout/IconVerticalSolidList"/>
    <dgm:cxn modelId="{04668A13-C52F-4487-84A3-0B17000272B6}" type="presParOf" srcId="{4BBAA856-ADB8-4D37-856E-B25777E296E3}" destId="{4C22940C-FB47-4C0F-B003-B5F6955808DE}" srcOrd="1" destOrd="0" presId="urn:microsoft.com/office/officeart/2018/2/layout/IconVerticalSolidList"/>
    <dgm:cxn modelId="{D15B19C0-698D-4E1F-86C6-05C3C98B5C43}" type="presParOf" srcId="{4BBAA856-ADB8-4D37-856E-B25777E296E3}" destId="{4DA1BB86-9390-4F7D-BF41-E7685FA72A56}" srcOrd="2" destOrd="0" presId="urn:microsoft.com/office/officeart/2018/2/layout/IconVerticalSolidList"/>
    <dgm:cxn modelId="{E92A73F8-1027-4166-9F8D-FAF86545756B}" type="presParOf" srcId="{4BBAA856-ADB8-4D37-856E-B25777E296E3}" destId="{DA60C083-ED65-4AAB-B157-543256942FCD}" srcOrd="3" destOrd="0" presId="urn:microsoft.com/office/officeart/2018/2/layout/IconVerticalSolidList"/>
    <dgm:cxn modelId="{A9A41607-A1E7-479B-8020-7A9C513FF9BE}" type="presParOf" srcId="{193E3E7D-1194-4450-96D0-711E640DA4B0}" destId="{E72F94A0-9AD4-4E81-901A-CBCCBF9BB540}" srcOrd="1" destOrd="0" presId="urn:microsoft.com/office/officeart/2018/2/layout/IconVerticalSolidList"/>
    <dgm:cxn modelId="{51337419-DD99-4285-B277-EAC2B0CE4300}" type="presParOf" srcId="{193E3E7D-1194-4450-96D0-711E640DA4B0}" destId="{6CA95929-8DD9-4D6A-A54F-EDBF950EC009}" srcOrd="2" destOrd="0" presId="urn:microsoft.com/office/officeart/2018/2/layout/IconVerticalSolidList"/>
    <dgm:cxn modelId="{8EEC0CF0-9870-4BF4-B8C8-224C7FF7E0BF}" type="presParOf" srcId="{6CA95929-8DD9-4D6A-A54F-EDBF950EC009}" destId="{4E9919F4-C720-4E24-B08B-569EC9D8A2DF}" srcOrd="0" destOrd="0" presId="urn:microsoft.com/office/officeart/2018/2/layout/IconVerticalSolidList"/>
    <dgm:cxn modelId="{DEC448CF-798F-45B5-91D0-60D936D7096D}" type="presParOf" srcId="{6CA95929-8DD9-4D6A-A54F-EDBF950EC009}" destId="{A13FB121-7A43-44FB-A647-A8567501965F}" srcOrd="1" destOrd="0" presId="urn:microsoft.com/office/officeart/2018/2/layout/IconVerticalSolidList"/>
    <dgm:cxn modelId="{FC0872CC-5E29-47AB-BA4D-C463DC39563D}" type="presParOf" srcId="{6CA95929-8DD9-4D6A-A54F-EDBF950EC009}" destId="{E47D20FC-278E-4599-823A-4F5E11159B26}" srcOrd="2" destOrd="0" presId="urn:microsoft.com/office/officeart/2018/2/layout/IconVerticalSolidList"/>
    <dgm:cxn modelId="{165E3ADB-AEF4-4217-A3A9-6D4F1C896DF6}" type="presParOf" srcId="{6CA95929-8DD9-4D6A-A54F-EDBF950EC009}" destId="{CEC65506-B2E8-4373-91B1-8C2A7A62A50A}" srcOrd="3" destOrd="0" presId="urn:microsoft.com/office/officeart/2018/2/layout/IconVerticalSolidList"/>
    <dgm:cxn modelId="{0DF0FF67-16B5-4B16-9F55-C5F964D4BE38}" type="presParOf" srcId="{193E3E7D-1194-4450-96D0-711E640DA4B0}" destId="{E044DB6C-DEBB-460A-B190-264FC30838DF}" srcOrd="3" destOrd="0" presId="urn:microsoft.com/office/officeart/2018/2/layout/IconVerticalSolidList"/>
    <dgm:cxn modelId="{A6EAAC29-17E1-4F17-8BB6-C50337FDBB16}" type="presParOf" srcId="{193E3E7D-1194-4450-96D0-711E640DA4B0}" destId="{BE90929E-A77F-4EB6-A74E-B80826772EBB}" srcOrd="4" destOrd="0" presId="urn:microsoft.com/office/officeart/2018/2/layout/IconVerticalSolidList"/>
    <dgm:cxn modelId="{E296110A-1B8D-4585-A83F-A1FCB44DA418}" type="presParOf" srcId="{BE90929E-A77F-4EB6-A74E-B80826772EBB}" destId="{7C736261-0E1A-40B4-AF3D-171FFEBC030D}" srcOrd="0" destOrd="0" presId="urn:microsoft.com/office/officeart/2018/2/layout/IconVerticalSolidList"/>
    <dgm:cxn modelId="{3ECF7077-B093-43AD-829B-0D1DEE706FF6}" type="presParOf" srcId="{BE90929E-A77F-4EB6-A74E-B80826772EBB}" destId="{2515CC1B-FBA1-4DFB-AAC8-4FC14D08331A}" srcOrd="1" destOrd="0" presId="urn:microsoft.com/office/officeart/2018/2/layout/IconVerticalSolidList"/>
    <dgm:cxn modelId="{427229DB-776D-4EFF-B5F5-4393BDEC56BD}" type="presParOf" srcId="{BE90929E-A77F-4EB6-A74E-B80826772EBB}" destId="{B4106AA6-4F78-41CA-9944-E61FC378FB9F}" srcOrd="2" destOrd="0" presId="urn:microsoft.com/office/officeart/2018/2/layout/IconVerticalSolidList"/>
    <dgm:cxn modelId="{516024ED-0C88-4E95-A9A2-DAE5B92FF3FF}" type="presParOf" srcId="{BE90929E-A77F-4EB6-A74E-B80826772EBB}" destId="{4794D7EE-71BE-4B12-9E11-FB97C59C080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B048DE6-8E18-4E57-8087-3918E8CF86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6B1DA487-6BB8-4590-9234-90733E9A2F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E31DD-3691-44C7-93C3-DAF148B3D0F5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CDE0D84-4CF9-4B82-8198-B62C1D21E9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18B2619-3E81-4A55-B7B3-2FCFBF0616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379DD-14AF-4FA5-B778-EEACE72D4E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528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2B810-FB81-4382-84A6-ECD1D3B508DD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ED1D1-AE35-4C87-A855-EB1694EA0B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538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ED1D1-AE35-4C87-A855-EB1694EA0B0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298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DA07462-BEE5-4E10-AE3C-F39AEEFF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2EDD530-A169-46BD-81BD-11E10ED1C8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7C80BC-4E74-401F-A94D-715ECA544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479DF4E-0CBA-4EA9-8032-5EAD8CFCC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8E585E5-F34D-403A-895D-8A512CF31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54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DF04C2-E4F0-4007-B848-6A5FADBC9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7E8CF24-00A6-4C4E-AE63-995AF8F546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08C6D88-731A-4E22-8CE4-3B42B237C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AF35553-9635-4F73-9491-D87D00ED0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42DB626-E7B5-4BC2-BF0A-EECC75C44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23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E2E0D88B-5329-4266-8337-80D040E3CF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7839E6B-7AD0-4138-BEF4-5B5BBCA8AB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EE7F90E-81B7-4220-923F-2DC891298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89B8200-C32B-44FE-85F6-9922AA329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C6DCA11-7E16-4FCC-BF5B-F7D2FC7DF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75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1DD6192-D472-4637-9DF6-6679BDA62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86ABAC1-F5B7-4052-B73A-F2FAAD806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67585D3-8273-4B87-B65B-CAD3853BF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449C0B5-D2A3-4C5A-9BB1-D1716E868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EC738BE-F136-444A-91CE-15379B354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448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8054A0-A397-4138-902D-D9F92EFEB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9142EA4-1CCC-41DF-A633-B29C8EB5C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BD50F0-E910-4112-BDAA-30DB97718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0A700CD-33CF-4A1C-A71B-8091C80AC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EDA55D2-1FE7-4A28-9AEB-224C44B65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528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FA5B2F-636B-428D-9672-AB84EB0C4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3929168-B591-45C6-AA4F-963E0727C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3FA0198-FB98-42A9-A9C1-B5DA32106D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80D43C9-9981-4FEC-9CC6-327E7D292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083F6BD-37F5-49E1-837C-3DF1F649D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8370C5D-9C94-4C1D-A366-8BE9B5615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1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027BB9-C0F5-4512-BF8F-80717BEF4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6047D79-A898-4453-99DE-75672CB0B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872E8E9-3CB1-4400-B4A8-7C8DD33DC5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35895565-CA68-4BC1-8D97-DB67CC272B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19E6D63-AFFC-4070-B391-1E3B29E348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47D77F5-5B19-4585-8BF3-08683B8EB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665EFF4-4793-40C0-B2BA-EC129B5EE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D1882FB-7443-4546-B24F-1C5B78F84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46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4E02C7-BCA0-46D6-947E-EE094B30C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EF49494-440A-4E0B-9ABA-F03B7FE69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BEBFFF6-C1F1-4DE5-A7C5-C26A76D79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9DE211D-6EC3-4DCA-8509-E0535ACD0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10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F1DF34D3-B6DA-4D2B-AD5E-EC2E24BAE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43F0FE9-C242-46D5-96C5-ECA4E4034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4C83B8D-6EF7-4E14-826B-B9DAEC5C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10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F541F5-6400-4D4E-B7BE-74EF251F7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375AD3-8878-465F-A7A7-E9E53FD9A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437EA6E-B5C4-4149-83F5-9CD2ADC21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EDF0EB2-1B64-424F-9729-0754BCBB9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60ED23D-3702-4C38-BC00-59EDC3143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DBB6595-7B22-4466-ADF5-87BD304C4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810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E0182FB-C495-4730-B596-3A1A0C41D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B917012-2FFF-4699-AC75-7932A9979D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CDBD86D-445A-410C-B9DD-F15D6FB459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04C4326-DD20-46C0-994D-D31AED4E3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14735C9-6434-4FAD-88D4-27EFD8268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F619D6D-F1F0-4F0B-BAD6-792473FD8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6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840711EA-DC61-4E31-BC53-7F205F37A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F17423B-4A08-474F-BB14-4AA725E49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D8C547E-3116-4217-81C6-481481DA5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07202-7E9A-4946-AC70-CD54D4B9305F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B2774A3-0AB2-49A9-B664-450D4AEF20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5A4BBD-9E4E-44D3-AC8C-820D23FC40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A9B34-315D-4371-9D1A-3879AB5962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34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6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microsoft.com/office/2007/relationships/hdphoto" Target="../media/hdphoto1.wdp"/><Relationship Id="rId9" Type="http://schemas.microsoft.com/office/2007/relationships/diagramDrawing" Target="../diagrams/drawing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r.ca.gov/dosh/" TargetMode="External"/><Relationship Id="rId2" Type="http://schemas.openxmlformats.org/officeDocument/2006/relationships/hyperlink" Target="https://www.osha.gov/SLTC/etools/computerworkstations/index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cdc.gov/niosh/topic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="" xmlns:a16="http://schemas.microsoft.com/office/drawing/2014/main" id="{62542EEC-4F7C-4AE2-933E-EAC8EB3FA3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90DA7208-94CB-4ED9-B7E8-D279A998E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1856" y="3113415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800" dirty="0"/>
              <a:t/>
            </a:r>
            <a:br>
              <a:rPr lang="en-US" sz="3800" dirty="0"/>
            </a:br>
            <a:r>
              <a:rPr lang="en-US" sz="3800" b="1" dirty="0"/>
              <a:t>Ergonomics:  Working at Home</a:t>
            </a:r>
            <a:r>
              <a:rPr lang="en-US" sz="3800" dirty="0"/>
              <a:t/>
            </a:r>
            <a:br>
              <a:rPr lang="en-US" sz="3800" dirty="0"/>
            </a:br>
            <a:endParaRPr lang="en-US" sz="3800" dirty="0"/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81933D1-5615-42C7-9C0B-4EB7105CCE2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96824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032D8612-31EB-44CF-A1D0-14FD4C7054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146048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40" name="Rectangle 39">
              <a:extLst>
                <a:ext uri="{FF2B5EF4-FFF2-40B4-BE49-F238E27FC236}">
                  <a16:creationId xmlns="" xmlns:a16="http://schemas.microsoft.com/office/drawing/2014/main" id="{F19A4A0F-1B59-4DB0-9764-D10936E9877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 descr="Logo&#10;&#10;Description automatically generated">
            <a:extLst>
              <a:ext uri="{FF2B5EF4-FFF2-40B4-BE49-F238E27FC236}">
                <a16:creationId xmlns="" xmlns:a16="http://schemas.microsoft.com/office/drawing/2014/main" id="{61491647-E148-4E89-9EF3-7B5D038BF8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507" y="1951619"/>
            <a:ext cx="4572000" cy="354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6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="" xmlns:a16="http://schemas.microsoft.com/office/drawing/2014/main" id="{201CC55D-ED54-4C5C-95E6-10947BD110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EAB0CFC-9985-44F8-8EE3-9283DAC8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dirty="0"/>
              <a:t>Dining Room Table Workstation (cont.)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E25BBD0-4CF8-4DF0-AE0C-D21406A4D3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9560" y="2750207"/>
            <a:ext cx="4148921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2400" dirty="0">
                <a:effectLst/>
              </a:rPr>
              <a:t>Back supported when sitting vertical or leaning back slightly.</a:t>
            </a:r>
          </a:p>
          <a:p>
            <a:pPr marL="0"/>
            <a:r>
              <a:rPr lang="en-US" sz="2400" dirty="0">
                <a:effectLst/>
              </a:rPr>
              <a:t>Use a pillow or a rolled-up towel for increased lumbar support. </a:t>
            </a:r>
          </a:p>
          <a:p>
            <a:pPr marL="0"/>
            <a:r>
              <a:rPr lang="en-US" sz="2400" dirty="0">
                <a:effectLst/>
              </a:rPr>
              <a:t>Thighs and hips are supported and parallel to the floor.</a:t>
            </a:r>
          </a:p>
          <a:p>
            <a:pPr marL="0"/>
            <a:r>
              <a:rPr lang="en-US" sz="2400" dirty="0">
                <a:effectLst/>
              </a:rPr>
              <a:t>Knees are same height as the hips with the feet slightly forward.</a:t>
            </a:r>
          </a:p>
          <a:p>
            <a:pPr marL="0"/>
            <a:endParaRPr lang="en-US" sz="2000" dirty="0">
              <a:effectLst/>
            </a:endParaRPr>
          </a:p>
          <a:p>
            <a:pPr marL="0"/>
            <a:endParaRPr lang="en-US" sz="2000" dirty="0">
              <a:effectLst/>
            </a:endParaRPr>
          </a:p>
          <a:p>
            <a:pPr marL="0"/>
            <a:endParaRPr lang="en-US" sz="2000" dirty="0"/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Content Placeholder 11" descr="A person sitting at a table with a computer&#10;&#10;Description automatically generated with medium confidence">
            <a:extLst>
              <a:ext uri="{FF2B5EF4-FFF2-40B4-BE49-F238E27FC236}">
                <a16:creationId xmlns="" xmlns:a16="http://schemas.microsoft.com/office/drawing/2014/main" id="{3462E213-8750-4DDE-B2DC-04AC168AEB7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189" y="913201"/>
            <a:ext cx="5653289" cy="3793131"/>
          </a:xfrm>
        </p:spPr>
      </p:pic>
    </p:spTree>
    <p:extLst>
      <p:ext uri="{BB962C8B-B14F-4D97-AF65-F5344CB8AC3E}">
        <p14:creationId xmlns:p14="http://schemas.microsoft.com/office/powerpoint/2010/main" val="111895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="" xmlns:a16="http://schemas.microsoft.com/office/drawing/2014/main" id="{EF4CB1B7-AF26-4C13-8E7D-0489A31E4B7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19A6B5CE-CB1D-48EE-8B43-E952235C83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E3F3EAA5-4E15-400B-BBA3-82B3F49A217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72BA2E40-BE9B-4C54-9CDD-40EE804CCE6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0DA909B4-15FF-46A6-8A7F-7AEF977FE9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161A6B-0C8C-4D2D-AF7A-9142D723B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Dining Room Table Workstation (cont.)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1382A32C-5B0C-4B1C-A074-76C6DBCC9F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104CBE8-6C38-445C-ADA4-DAB529223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715" y="2508105"/>
            <a:ext cx="5040285" cy="363249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marR="0" indent="-2286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</a:rPr>
              <a:t>Adjust your chair so that elbows sit at a 90-degree angle.</a:t>
            </a:r>
          </a:p>
          <a:p>
            <a:pPr marL="285750" marR="0" indent="-2286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</a:rPr>
              <a:t>Thighs should be parallel to the floor and feet should sit flat.</a:t>
            </a:r>
          </a:p>
          <a:p>
            <a:pPr marL="285750" marR="0" indent="-2286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</a:rPr>
              <a:t>If feet dangle, put a box or some books on the floor to support them.</a:t>
            </a:r>
          </a:p>
          <a:p>
            <a:pPr marL="285750" marR="0" indent="-2286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</a:rPr>
              <a:t>Elbows stay close to the body and bent between 90 and 120 degrees.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6" name="Picture Placeholder 5" descr="A person sitting at a table with a computer&#10;&#10;Description automatically generated with medium confidence">
            <a:extLst>
              <a:ext uri="{FF2B5EF4-FFF2-40B4-BE49-F238E27FC236}">
                <a16:creationId xmlns="" xmlns:a16="http://schemas.microsoft.com/office/drawing/2014/main" id="{D743AD2A-D053-4EF7-B42E-D52DF871E18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62"/>
          <a:stretch/>
        </p:blipFill>
        <p:spPr>
          <a:xfrm>
            <a:off x="6946667" y="774285"/>
            <a:ext cx="4389120" cy="2581173"/>
          </a:xfrm>
          <a:prstGeom prst="rect">
            <a:avLst/>
          </a:prstGeom>
        </p:spPr>
      </p:pic>
      <p:pic>
        <p:nvPicPr>
          <p:cNvPr id="9" name="Picture 8" descr="A person sitting at a table with a computer&#10;&#10;Description automatically generated with medium confidence">
            <a:extLst>
              <a:ext uri="{FF2B5EF4-FFF2-40B4-BE49-F238E27FC236}">
                <a16:creationId xmlns="" xmlns:a16="http://schemas.microsoft.com/office/drawing/2014/main" id="{C62899C7-7167-4AB5-BE70-5E7A485478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2" b="4380"/>
          <a:stretch/>
        </p:blipFill>
        <p:spPr>
          <a:xfrm>
            <a:off x="6946667" y="3575074"/>
            <a:ext cx="4389120" cy="25811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D6FFFC81-7EB6-4EBD-9D31-8FB9F060A1EE}"/>
              </a:ext>
            </a:extLst>
          </p:cNvPr>
          <p:cNvSpPr txBox="1"/>
          <p:nvPr/>
        </p:nvSpPr>
        <p:spPr>
          <a:xfrm>
            <a:off x="6946667" y="3097341"/>
            <a:ext cx="4389120" cy="258117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300">
                <a:solidFill>
                  <a:srgbClr val="FFFFFF"/>
                </a:solidFill>
              </a:rPr>
              <a:t>Correct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E748AD1-7968-4849-A21D-8918668125EB}"/>
              </a:ext>
            </a:extLst>
          </p:cNvPr>
          <p:cNvSpPr txBox="1"/>
          <p:nvPr/>
        </p:nvSpPr>
        <p:spPr>
          <a:xfrm>
            <a:off x="6946667" y="5898130"/>
            <a:ext cx="4389120" cy="258117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300">
                <a:solidFill>
                  <a:srgbClr val="FFFFFF"/>
                </a:solidFill>
              </a:rPr>
              <a:t>Incorrect</a:t>
            </a:r>
          </a:p>
        </p:txBody>
      </p:sp>
    </p:spTree>
    <p:extLst>
      <p:ext uri="{BB962C8B-B14F-4D97-AF65-F5344CB8AC3E}">
        <p14:creationId xmlns:p14="http://schemas.microsoft.com/office/powerpoint/2010/main" val="567220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201CC55D-ED54-4C5C-95E6-10947BD110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6E365FF-0953-47F1-AE2A-3D396A1F3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effectLst/>
              </a:rPr>
              <a:t>Kitchen Countertop Workstation </a:t>
            </a:r>
            <a:r>
              <a:rPr lang="en-US" sz="2500" dirty="0">
                <a:effectLst/>
              </a:rPr>
              <a:t/>
            </a:r>
            <a:br>
              <a:rPr lang="en-US" sz="2500" dirty="0">
                <a:effectLst/>
              </a:rPr>
            </a:br>
            <a:endParaRPr lang="en-US" sz="2500" dirty="0"/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7B9EC99-2818-4ACD-8179-66BF7AB40F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9560" y="2518191"/>
            <a:ext cx="3813641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endParaRPr lang="en-US" sz="2400" dirty="0">
              <a:effectLst/>
            </a:endParaRPr>
          </a:p>
          <a:p>
            <a:pPr marL="0"/>
            <a:r>
              <a:rPr lang="en-US" sz="2400" dirty="0">
                <a:effectLst/>
              </a:rPr>
              <a:t>The kitchen counter is a good option to work from because the surface is level.</a:t>
            </a:r>
          </a:p>
          <a:p>
            <a:pPr marL="0"/>
            <a:r>
              <a:rPr lang="en-US" sz="2400" dirty="0"/>
              <a:t>H</a:t>
            </a:r>
            <a:r>
              <a:rPr lang="en-US" sz="2400" dirty="0">
                <a:effectLst/>
              </a:rPr>
              <a:t>eight of the countertop is typically 36 inches above the floor.</a:t>
            </a:r>
          </a:p>
          <a:p>
            <a:pPr marL="0"/>
            <a:r>
              <a:rPr lang="en-US" sz="2400" dirty="0"/>
              <a:t>A</a:t>
            </a:r>
            <a:r>
              <a:rPr lang="en-US" sz="2400" dirty="0">
                <a:effectLst/>
              </a:rPr>
              <a:t>llows your shoulders to be relaxed with arms </a:t>
            </a:r>
            <a:r>
              <a:rPr lang="en-US" sz="2400" dirty="0"/>
              <a:t>at</a:t>
            </a:r>
            <a:r>
              <a:rPr lang="en-US" sz="2400" dirty="0">
                <a:effectLst/>
              </a:rPr>
              <a:t> the side. </a:t>
            </a:r>
          </a:p>
          <a:p>
            <a:pPr marL="0"/>
            <a:endParaRPr lang="en-US" sz="2000" dirty="0">
              <a:effectLst/>
            </a:endParaRPr>
          </a:p>
          <a:p>
            <a:pPr marL="0"/>
            <a:endParaRPr lang="en-US" sz="2000" dirty="0">
              <a:effectLst/>
            </a:endParaRPr>
          </a:p>
          <a:p>
            <a:pPr marL="0"/>
            <a:endParaRPr lang="en-US" sz="2000" dirty="0">
              <a:effectLst/>
            </a:endParaRPr>
          </a:p>
          <a:p>
            <a:pPr marL="0"/>
            <a:endParaRPr lang="en-US" sz="2000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4B4AF2FF-F875-4F06-9F3B-E2DB96032B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r="10747" b="-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06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8915C166-8C3D-4416-A967-9FD899910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Kitchen Countertop Workstation (cont.)</a:t>
            </a:r>
          </a:p>
        </p:txBody>
      </p:sp>
      <p:graphicFrame>
        <p:nvGraphicFramePr>
          <p:cNvPr id="31" name="Content Placeholder 2">
            <a:extLst>
              <a:ext uri="{FF2B5EF4-FFF2-40B4-BE49-F238E27FC236}">
                <a16:creationId xmlns="" xmlns:a16="http://schemas.microsoft.com/office/drawing/2014/main" id="{19241E56-1CFF-4E22-8BDA-150ECFD1CF46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590719" y="2330505"/>
          <a:ext cx="5278066" cy="3979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282AAD22-EA57-43EF-8AAB-84AC62FF63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5" b="7175"/>
          <a:stretch/>
        </p:blipFill>
        <p:spPr>
          <a:xfrm>
            <a:off x="7083423" y="581892"/>
            <a:ext cx="4397433" cy="2518756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B1BC7F75-79BE-4064-9C98-4B8898F69CB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7" b="7157"/>
          <a:stretch/>
        </p:blipFill>
        <p:spPr>
          <a:xfrm>
            <a:off x="7083423" y="3707894"/>
            <a:ext cx="4395569" cy="25187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D0CB494-59F0-48EF-9F99-C6EB3727BC37}"/>
              </a:ext>
            </a:extLst>
          </p:cNvPr>
          <p:cNvSpPr txBox="1"/>
          <p:nvPr/>
        </p:nvSpPr>
        <p:spPr>
          <a:xfrm>
            <a:off x="7205712" y="3090438"/>
            <a:ext cx="4395569" cy="251875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300">
                <a:solidFill>
                  <a:srgbClr val="FFFFFF"/>
                </a:solidFill>
              </a:rPr>
              <a:t>Correct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038505C-44CA-45BE-9E4E-4A33DD63C55C}"/>
              </a:ext>
            </a:extLst>
          </p:cNvPr>
          <p:cNvSpPr txBox="1"/>
          <p:nvPr/>
        </p:nvSpPr>
        <p:spPr>
          <a:xfrm>
            <a:off x="7205712" y="6223878"/>
            <a:ext cx="4397433" cy="251875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300" dirty="0">
                <a:solidFill>
                  <a:srgbClr val="FFFFFF"/>
                </a:solidFill>
              </a:rPr>
              <a:t>Incorrect</a:t>
            </a:r>
          </a:p>
        </p:txBody>
      </p:sp>
    </p:spTree>
    <p:extLst>
      <p:ext uri="{BB962C8B-B14F-4D97-AF65-F5344CB8AC3E}">
        <p14:creationId xmlns:p14="http://schemas.microsoft.com/office/powerpoint/2010/main" val="957192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="" xmlns:a16="http://schemas.microsoft.com/office/drawing/2014/main" id="{2F687420-BEB4-45CD-8226-339BE553B8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D3FA46-A123-4F0F-B54B-3C9A0EDBD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/>
              <a:t>Kitchen Countertop Workstation (cont.)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169CC832-2974-4E8D-90ED-3E2941BA73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8C846B1-C993-4473-A032-11BE9653D0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4031" y="2495673"/>
            <a:ext cx="3588731" cy="3511943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/>
            <a:r>
              <a:rPr lang="en-US" sz="2400" dirty="0"/>
              <a:t>Raise h</a:t>
            </a:r>
            <a:r>
              <a:rPr lang="en-US" sz="2400" dirty="0">
                <a:effectLst/>
              </a:rPr>
              <a:t>eight of monitor placing a box or books underneath.</a:t>
            </a:r>
          </a:p>
          <a:p>
            <a:pPr marL="0"/>
            <a:r>
              <a:rPr lang="en-US" sz="2400" dirty="0">
                <a:effectLst/>
              </a:rPr>
              <a:t>Tilt monitor so it’s perpendicular to your line of sight.</a:t>
            </a:r>
          </a:p>
          <a:p>
            <a:pPr marL="0"/>
            <a:r>
              <a:rPr lang="en-US" sz="2400" dirty="0">
                <a:effectLst/>
              </a:rPr>
              <a:t>Rest your eyes periodically by focusing on objects that are 20 feet away).</a:t>
            </a:r>
          </a:p>
          <a:p>
            <a:pPr marL="0"/>
            <a:endParaRPr lang="en-US" sz="1800" dirty="0">
              <a:effectLst/>
            </a:endParaRPr>
          </a:p>
          <a:p>
            <a:pPr marL="0"/>
            <a:endParaRPr lang="en-US" sz="1800" dirty="0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5222F96-971A-4F90-B841-6BAB416C7A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08980754-6F4B-43C9-B9BE-127B6BED65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2C1BBA94-3F40-40AA-8BB9-E69E25E537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A picture containing indoor, music, piano, oven&#10;&#10;Description automatically generated">
            <a:extLst>
              <a:ext uri="{FF2B5EF4-FFF2-40B4-BE49-F238E27FC236}">
                <a16:creationId xmlns="" xmlns:a16="http://schemas.microsoft.com/office/drawing/2014/main" id="{7BCDAC1D-3843-4F8E-BEBF-FD85B2124D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" r="26332"/>
          <a:stretch/>
        </p:blipFill>
        <p:spPr>
          <a:xfrm rot="5400000">
            <a:off x="6139676" y="498556"/>
            <a:ext cx="5324142" cy="562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607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201CC55D-ED54-4C5C-95E6-10947BD110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55DD4B-F475-42E3-933D-9AA3428C0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dirty="0"/>
              <a:t>Bedroom Workstation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A3D17C6-0FE2-41E9-B3E5-5DD0717BF0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2177" y="2252418"/>
            <a:ext cx="3843495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2400" dirty="0"/>
              <a:t>The bedroom isn’t the best workstation location.</a:t>
            </a:r>
          </a:p>
          <a:p>
            <a:pPr marL="0"/>
            <a:r>
              <a:rPr lang="en-US" sz="2400" dirty="0"/>
              <a:t>Many utilize it as an alternative workspace during part of the day.</a:t>
            </a:r>
          </a:p>
          <a:p>
            <a:pPr marL="0"/>
            <a:r>
              <a:rPr lang="en-US" sz="2400" dirty="0"/>
              <a:t>The most common workspace in the bedroom is the bed.</a:t>
            </a:r>
          </a:p>
          <a:p>
            <a:pPr marL="0"/>
            <a:endParaRPr lang="en-US" sz="2000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DE08D5C1-E562-4B51-8798-830AFB4668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7" r="7725" b="-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34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A3D17C6-0FE2-41E9-B3E5-5DD0717BF0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817" y="2947595"/>
            <a:ext cx="3916546" cy="322877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Support your lower back, neck, and shoulders using a blanket or pillow.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Laptop viewing angle at or slightly below eye level to prevent neck strains. 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Elevate your knees by placing a rolled-up towel under your knees to reduce strains.</a:t>
            </a: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DE08D5C1-E562-4B51-8798-830AFB4668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21618" y="651238"/>
            <a:ext cx="4064000" cy="2717801"/>
          </a:xfrm>
          <a:prstGeom prst="rect">
            <a:avLst/>
          </a:prstGeom>
        </p:spPr>
      </p:pic>
      <p:pic>
        <p:nvPicPr>
          <p:cNvPr id="5" name="Picture 4" descr="A person lying on a bed&#10;&#10;Description automatically generated with low confidence">
            <a:extLst>
              <a:ext uri="{FF2B5EF4-FFF2-40B4-BE49-F238E27FC236}">
                <a16:creationId xmlns="" xmlns:a16="http://schemas.microsoft.com/office/drawing/2014/main" id="{9D841E7C-3FB7-4170-8AD9-F4CB3D806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4000"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617" y="3873069"/>
            <a:ext cx="4064000" cy="2717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09B8671-2D7D-46C1-9F06-E5E49488A57E}"/>
              </a:ext>
            </a:extLst>
          </p:cNvPr>
          <p:cNvSpPr txBox="1"/>
          <p:nvPr/>
        </p:nvSpPr>
        <p:spPr>
          <a:xfrm>
            <a:off x="6621617" y="229831"/>
            <a:ext cx="406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Correct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327F6BD-8C1E-4406-B8AB-E19202F81D7D}"/>
              </a:ext>
            </a:extLst>
          </p:cNvPr>
          <p:cNvSpPr txBox="1"/>
          <p:nvPr/>
        </p:nvSpPr>
        <p:spPr>
          <a:xfrm>
            <a:off x="6621617" y="3549016"/>
            <a:ext cx="406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Incorrect</a:t>
            </a:r>
          </a:p>
        </p:txBody>
      </p:sp>
      <p:sp>
        <p:nvSpPr>
          <p:cNvPr id="10" name="Title 9">
            <a:extLst>
              <a:ext uri="{FF2B5EF4-FFF2-40B4-BE49-F238E27FC236}">
                <a16:creationId xmlns="" xmlns:a16="http://schemas.microsoft.com/office/drawing/2014/main" id="{490167B1-E231-4078-83A4-15C2F7D0E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817" y="765901"/>
            <a:ext cx="5562252" cy="1325563"/>
          </a:xfrm>
        </p:spPr>
        <p:txBody>
          <a:bodyPr/>
          <a:lstStyle/>
          <a:p>
            <a:r>
              <a:rPr lang="en-US" dirty="0"/>
              <a:t>Bedroom Workstation (contd.)</a:t>
            </a:r>
          </a:p>
        </p:txBody>
      </p:sp>
      <p:graphicFrame>
        <p:nvGraphicFramePr>
          <p:cNvPr id="14" name="TextBox 6">
            <a:extLst>
              <a:ext uri="{FF2B5EF4-FFF2-40B4-BE49-F238E27FC236}">
                <a16:creationId xmlns="" xmlns:a16="http://schemas.microsoft.com/office/drawing/2014/main" id="{5F5D43DD-6CB2-47F4-961E-0B4D69307831}"/>
              </a:ext>
            </a:extLst>
          </p:cNvPr>
          <p:cNvGraphicFramePr/>
          <p:nvPr/>
        </p:nvGraphicFramePr>
        <p:xfrm>
          <a:off x="1201118" y="2267304"/>
          <a:ext cx="3916546" cy="4524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551870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922F19F4-FE70-43DC-856F-2CE5F521DC4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E1C45F0-260A-458C-96ED-C1F6D21512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A6604B49-AD5C-4590-B051-06C8222ECD9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743ECCAF-29C5-4537-947C-7EA1292463D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ED49787B-8DE6-4467-AD0A-8DECC6E0C2D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5B0017B-2ECA-49AF-B397-DC140825DF8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8915C166-8C3D-4416-A967-9FD899910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4928291" cy="10357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300"/>
              <a:t>Standing Bedroom Workstation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A42477A-B817-4D7A-AD60-5ABFF1827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45029" y="2524722"/>
            <a:ext cx="4991629" cy="334267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/>
            <a:r>
              <a:rPr lang="en-US" sz="2400" dirty="0"/>
              <a:t>Your legs, torso, neck and head should be in-line and vertical.</a:t>
            </a:r>
          </a:p>
          <a:p>
            <a:pPr marL="342900"/>
            <a:r>
              <a:rPr lang="en-US" sz="2400" dirty="0"/>
              <a:t>Feet slightly apart, you may elevate one foot in this posture.</a:t>
            </a:r>
          </a:p>
          <a:p>
            <a:pPr marL="342900"/>
            <a:r>
              <a:rPr lang="en-US" sz="2400" dirty="0"/>
              <a:t>Maintain proper typing position for the arms, wrists, and hands.</a:t>
            </a:r>
          </a:p>
          <a:p>
            <a:pPr marL="342900"/>
            <a:r>
              <a:rPr lang="en-US" sz="2400" dirty="0"/>
              <a:t>Take breaks every 15-25 minutes to prevent eye strain.</a:t>
            </a:r>
          </a:p>
          <a:p>
            <a:endParaRPr lang="en-US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95ECC94-3D5E-46A7-A7A1-DE807E1563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634418" y="658367"/>
            <a:ext cx="4719382" cy="26791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A person standing at a desk using a computer&#10;&#10;Description automatically generated with low confidence">
            <a:extLst>
              <a:ext uri="{FF2B5EF4-FFF2-40B4-BE49-F238E27FC236}">
                <a16:creationId xmlns="" xmlns:a16="http://schemas.microsoft.com/office/drawing/2014/main" id="{B1BC7F75-79BE-4064-9C98-4B8898F69CB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49" y="659025"/>
            <a:ext cx="3464939" cy="231717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7E549738-9961-462D-81B7-4A7A446911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634418" y="3530966"/>
            <a:ext cx="4719382" cy="26791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wall, indoor&#10;&#10;Description automatically generated">
            <a:extLst>
              <a:ext uri="{FF2B5EF4-FFF2-40B4-BE49-F238E27FC236}">
                <a16:creationId xmlns="" xmlns:a16="http://schemas.microsoft.com/office/drawing/2014/main" id="{282AAD22-EA57-43EF-8AAB-84AC62FF6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49" y="3566499"/>
            <a:ext cx="3464939" cy="2317178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6CF1BAF6-AD41-4082-B212-8A1F9A2E87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D0CB494-59F0-48EF-9F99-C6EB3727BC37}"/>
              </a:ext>
            </a:extLst>
          </p:cNvPr>
          <p:cNvSpPr txBox="1"/>
          <p:nvPr/>
        </p:nvSpPr>
        <p:spPr>
          <a:xfrm>
            <a:off x="8516688" y="2984945"/>
            <a:ext cx="195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Correct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038505C-44CA-45BE-9E4E-4A33DD63C55C}"/>
              </a:ext>
            </a:extLst>
          </p:cNvPr>
          <p:cNvSpPr txBox="1"/>
          <p:nvPr/>
        </p:nvSpPr>
        <p:spPr>
          <a:xfrm>
            <a:off x="8516688" y="5902304"/>
            <a:ext cx="1225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Incorrect</a:t>
            </a:r>
          </a:p>
        </p:txBody>
      </p:sp>
    </p:spTree>
    <p:extLst>
      <p:ext uri="{BB962C8B-B14F-4D97-AF65-F5344CB8AC3E}">
        <p14:creationId xmlns:p14="http://schemas.microsoft.com/office/powerpoint/2010/main" val="4166355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="" xmlns:a16="http://schemas.microsoft.com/office/drawing/2014/main" id="{60955315-6EA7-45D9-B619-C39F81C414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19A6B5CE-CB1D-48EE-8B43-E952235C83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E3F3EAA5-4E15-400B-BBA3-82B3F49A217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72BA2E40-BE9B-4C54-9CDD-40EE804CCE6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0DA909B4-15FF-46A6-8A7F-7AEF977FE9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D84787-DAA9-4F80-AA37-DFB12AD9A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to roll a bath towel for lumbar/sacral support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382A32C-5B0C-4B1C-A074-76C6DBCC9F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11558B5-5585-44FF-B252-FABF26FE9D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715" y="2508105"/>
            <a:ext cx="5040285" cy="3632493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/>
            <a:r>
              <a:rPr lang="en-US" sz="2400" dirty="0"/>
              <a:t>Step 1.  Open towel onto a flat surface.</a:t>
            </a:r>
          </a:p>
          <a:p>
            <a:pPr marL="0"/>
            <a:r>
              <a:rPr lang="en-US" sz="2400" dirty="0"/>
              <a:t>Step 2.  Fold towel in half, the width of the towel to be at least the width of your hips.</a:t>
            </a:r>
          </a:p>
          <a:p>
            <a:pPr marL="0"/>
            <a:r>
              <a:rPr lang="en-US" sz="2400" dirty="0"/>
              <a:t>Step 3.  Roll towel starting from longer end. A tight roll makes a denser towel and provides more support.</a:t>
            </a:r>
          </a:p>
          <a:p>
            <a:pPr marL="0"/>
            <a:r>
              <a:rPr lang="en-US" sz="2400" dirty="0"/>
              <a:t>Step 4. Continue to roll the full length of the towel. </a:t>
            </a:r>
          </a:p>
          <a:p>
            <a:pPr marL="0"/>
            <a:endParaRPr lang="en-US" sz="2000" dirty="0"/>
          </a:p>
        </p:txBody>
      </p:sp>
      <p:pic>
        <p:nvPicPr>
          <p:cNvPr id="12" name="Picture 11" descr="A picture containing outdoor&#10;&#10;Description automatically generated">
            <a:extLst>
              <a:ext uri="{FF2B5EF4-FFF2-40B4-BE49-F238E27FC236}">
                <a16:creationId xmlns="" xmlns:a16="http://schemas.microsoft.com/office/drawing/2014/main" id="{E0D485A5-5491-4796-81F0-7F047E2A5C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0" r="15139" b="1"/>
          <a:stretch/>
        </p:blipFill>
        <p:spPr>
          <a:xfrm>
            <a:off x="6595886" y="1046224"/>
            <a:ext cx="1481328" cy="16471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BD4D2B28-0CCD-4C8A-82D6-18A21D4416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16610" b="1"/>
          <a:stretch/>
        </p:blipFill>
        <p:spPr>
          <a:xfrm>
            <a:off x="8224351" y="1046224"/>
            <a:ext cx="1481328" cy="1647101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327DB6CF-0D86-4D0A-946D-703502C0E0D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7" r="16402" b="1"/>
          <a:stretch/>
        </p:blipFill>
        <p:spPr>
          <a:xfrm>
            <a:off x="9852816" y="1046224"/>
            <a:ext cx="1481328" cy="1647101"/>
          </a:xfrm>
          <a:prstGeom prst="rect">
            <a:avLst/>
          </a:prstGeom>
        </p:spPr>
      </p:pic>
      <p:pic>
        <p:nvPicPr>
          <p:cNvPr id="6" name="Picture 5" descr="A picture containing floor&#10;&#10;Description automatically generated">
            <a:extLst>
              <a:ext uri="{FF2B5EF4-FFF2-40B4-BE49-F238E27FC236}">
                <a16:creationId xmlns="" xmlns:a16="http://schemas.microsoft.com/office/drawing/2014/main" id="{4C474147-2812-435A-8EAE-D1FAB5C809B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5861"/>
          <a:stretch/>
        </p:blipFill>
        <p:spPr>
          <a:xfrm>
            <a:off x="6595887" y="2809702"/>
            <a:ext cx="4739900" cy="334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3">
            <a:extLst>
              <a:ext uri="{FF2B5EF4-FFF2-40B4-BE49-F238E27FC236}">
                <a16:creationId xmlns="" xmlns:a16="http://schemas.microsoft.com/office/drawing/2014/main" id="{FF81F8D5-515A-45DC-B296-30AB11F2C1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5">
            <a:extLst>
              <a:ext uri="{FF2B5EF4-FFF2-40B4-BE49-F238E27FC236}">
                <a16:creationId xmlns="" xmlns:a16="http://schemas.microsoft.com/office/drawing/2014/main" id="{90464369-70FA-42AF-948F-80664CA7BFE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2146816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D84787-DAA9-4F80-AA37-DFB12AD9A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646" y="349664"/>
            <a:ext cx="5845571" cy="163837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100" dirty="0"/>
              <a:t>How to roll a bath towel for lumbar/sacral support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11558B5-5585-44FF-B252-FABF26FE9D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646" y="2337705"/>
            <a:ext cx="5157492" cy="3023702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/>
            <a:endParaRPr lang="en-US" sz="2000" dirty="0"/>
          </a:p>
          <a:p>
            <a:pPr marL="0"/>
            <a:r>
              <a:rPr lang="en-US" sz="2400" dirty="0"/>
              <a:t>Step 5.  Place the roll against the backrest. </a:t>
            </a:r>
          </a:p>
          <a:p>
            <a:pPr marL="0"/>
            <a:r>
              <a:rPr lang="en-US" sz="2400" dirty="0"/>
              <a:t>You may need more than one towel to build continuous support from hips to your lower back.</a:t>
            </a:r>
          </a:p>
          <a:p>
            <a:pPr marL="0"/>
            <a:r>
              <a:rPr lang="en-US" sz="2400" dirty="0"/>
              <a:t>Adjust towels until you feel comfortable and well supported. </a:t>
            </a:r>
          </a:p>
          <a:p>
            <a:pPr marL="0"/>
            <a:endParaRPr lang="en-US" sz="2000" dirty="0"/>
          </a:p>
        </p:txBody>
      </p:sp>
      <p:sp>
        <p:nvSpPr>
          <p:cNvPr id="28" name="Rectangle 17">
            <a:extLst>
              <a:ext uri="{FF2B5EF4-FFF2-40B4-BE49-F238E27FC236}">
                <a16:creationId xmlns="" xmlns:a16="http://schemas.microsoft.com/office/drawing/2014/main" id="{A6604B49-AD5C-4590-B051-06C8222ECD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6200000" flipH="1">
            <a:off x="5669568" y="277912"/>
            <a:ext cx="524256" cy="118633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19">
            <a:extLst>
              <a:ext uri="{FF2B5EF4-FFF2-40B4-BE49-F238E27FC236}">
                <a16:creationId xmlns="" xmlns:a16="http://schemas.microsoft.com/office/drawing/2014/main" id="{CC552A98-EF7D-4D42-AB69-066B786AB55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7215447" y="399675"/>
            <a:ext cx="4647368" cy="5809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 descr="A picture containing wall, chair, indoor, floor&#10;&#10;Description automatically generated">
            <a:extLst>
              <a:ext uri="{FF2B5EF4-FFF2-40B4-BE49-F238E27FC236}">
                <a16:creationId xmlns="" xmlns:a16="http://schemas.microsoft.com/office/drawing/2014/main" id="{368B9B38-0DC0-4251-979B-B2277799E0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6"/>
          <a:stretch/>
        </p:blipFill>
        <p:spPr>
          <a:xfrm rot="5400000">
            <a:off x="6862444" y="1186882"/>
            <a:ext cx="5353373" cy="4235516"/>
          </a:xfrm>
          <a:prstGeom prst="rect">
            <a:avLst/>
          </a:prstGeom>
        </p:spPr>
      </p:pic>
      <p:sp>
        <p:nvSpPr>
          <p:cNvPr id="30" name="Rectangle 21">
            <a:extLst>
              <a:ext uri="{FF2B5EF4-FFF2-40B4-BE49-F238E27FC236}">
                <a16:creationId xmlns="" xmlns:a16="http://schemas.microsoft.com/office/drawing/2014/main" id="{A648176E-454C-437C-B0FC-9B82FCF32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11774185" y="6131892"/>
            <a:ext cx="524256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71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28">
            <a:extLst>
              <a:ext uri="{FF2B5EF4-FFF2-40B4-BE49-F238E27FC236}">
                <a16:creationId xmlns="" xmlns:a16="http://schemas.microsoft.com/office/drawing/2014/main" id="{201CC55D-ED54-4C5C-95E6-10947BD110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0CD8897-8479-4C63-BBE0-82E5F73A9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What is Ergonomics? </a:t>
            </a:r>
          </a:p>
        </p:txBody>
      </p:sp>
      <p:grpSp>
        <p:nvGrpSpPr>
          <p:cNvPr id="41" name="Group 30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2" name="Rectangle 31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32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ectangle 34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F278C0F-CC81-4524-827C-90F26A716B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9044" y="1431191"/>
            <a:ext cx="3249761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endParaRPr lang="en-US" sz="2000" dirty="0"/>
          </a:p>
          <a:p>
            <a:pPr marL="0" indent="0">
              <a:buNone/>
            </a:pPr>
            <a:r>
              <a:rPr lang="en-US" sz="2400" dirty="0"/>
              <a:t>It’s </a:t>
            </a:r>
            <a:r>
              <a:rPr lang="en-US" sz="2400" b="0" i="0" dirty="0">
                <a:effectLst/>
              </a:rPr>
              <a:t>the process of designing the job to fit the employee</a:t>
            </a:r>
            <a:r>
              <a:rPr lang="en-US" sz="2400" dirty="0"/>
              <a:t> ra</a:t>
            </a:r>
            <a:r>
              <a:rPr lang="en-US" sz="2400" b="0" i="0" dirty="0">
                <a:effectLst/>
              </a:rPr>
              <a:t>ther than forcing the employee’s body to fit the job.</a:t>
            </a:r>
            <a:endParaRPr lang="en-US" sz="2400" dirty="0"/>
          </a:p>
        </p:txBody>
      </p:sp>
      <p:sp>
        <p:nvSpPr>
          <p:cNvPr id="45" name="Rectangle 36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38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6E216CF4-B312-4D43-A379-15902D6915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41" r="1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37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33">
            <a:extLst>
              <a:ext uri="{FF2B5EF4-FFF2-40B4-BE49-F238E27FC236}">
                <a16:creationId xmlns="" xmlns:a16="http://schemas.microsoft.com/office/drawing/2014/main" id="{DBC6133C-0615-4CE4-9132-37E609A9BD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D84787-DAA9-4F80-AA37-DFB12AD9A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Stretch Breaks</a:t>
            </a:r>
          </a:p>
        </p:txBody>
      </p:sp>
      <p:sp>
        <p:nvSpPr>
          <p:cNvPr id="45" name="Rectangle 35">
            <a:extLst>
              <a:ext uri="{FF2B5EF4-FFF2-40B4-BE49-F238E27FC236}">
                <a16:creationId xmlns="" xmlns:a16="http://schemas.microsoft.com/office/drawing/2014/main" id="{169CC832-2974-4E8D-90ED-3E2941BA73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11558B5-5585-44FF-B252-FABF26FE9D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5066" y="2031101"/>
            <a:ext cx="4282984" cy="35119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1800"/>
              <a:t>Sitting for long periods often causes neck and shoulder stiffness.</a:t>
            </a:r>
          </a:p>
          <a:p>
            <a:pPr marL="0"/>
            <a:r>
              <a:rPr lang="en-US" sz="1800"/>
              <a:t>Do these stretches every hour or so throughout the day.</a:t>
            </a:r>
          </a:p>
          <a:p>
            <a:pPr marL="0"/>
            <a:r>
              <a:rPr lang="en-US" sz="1800"/>
              <a:t>Get up off your chair and stretch your legs every 30 minutes.</a:t>
            </a:r>
          </a:p>
          <a:p>
            <a:pPr marL="0"/>
            <a:endParaRPr lang="en-US" sz="1800"/>
          </a:p>
          <a:p>
            <a:pPr marL="0"/>
            <a:endParaRPr lang="en-US" sz="1800"/>
          </a:p>
        </p:txBody>
      </p:sp>
      <p:sp>
        <p:nvSpPr>
          <p:cNvPr id="46" name="Rectangle 37">
            <a:extLst>
              <a:ext uri="{FF2B5EF4-FFF2-40B4-BE49-F238E27FC236}">
                <a16:creationId xmlns="" xmlns:a16="http://schemas.microsoft.com/office/drawing/2014/main" id="{55222F96-971A-4F90-B841-6BAB416C7A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39">
            <a:extLst>
              <a:ext uri="{FF2B5EF4-FFF2-40B4-BE49-F238E27FC236}">
                <a16:creationId xmlns="" xmlns:a16="http://schemas.microsoft.com/office/drawing/2014/main" id="{08980754-6F4B-43C9-B9BE-127B6BED65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1">
            <a:extLst>
              <a:ext uri="{FF2B5EF4-FFF2-40B4-BE49-F238E27FC236}">
                <a16:creationId xmlns="" xmlns:a16="http://schemas.microsoft.com/office/drawing/2014/main" id="{2C1BBA94-3F40-40AA-8BB9-E69E25E537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9" descr="A diagram of a human body&#10;&#10;Description automatically generated with low confidence">
            <a:extLst>
              <a:ext uri="{FF2B5EF4-FFF2-40B4-BE49-F238E27FC236}">
                <a16:creationId xmlns="" xmlns:a16="http://schemas.microsoft.com/office/drawing/2014/main" id="{C746BE93-70E0-419C-9775-10505D81531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653" y="961352"/>
            <a:ext cx="7088343" cy="455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46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3AD318CC-E2A8-4E27-9548-A047A78999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BD63E6-848C-4845-8198-25FB6978F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Further Resources</a:t>
            </a:r>
            <a:r>
              <a:rPr lang="en-US" sz="2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listed websites contain ergonomic information for office and industrial work settings, as well as for work techniques.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B14B560F-9DD7-4302-A60B-EBD3EF59B0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3A9A4357-BD1D-4622-A4FE-766E6AB8DE8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C21D6966-343E-49AC-A026-D2497E0C3CA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2C1BBA94-3F40-40AA-8BB9-E69E25E537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5E5371C-64E6-4F17-92F1-45D8D9DEC9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6218" y="1463039"/>
            <a:ext cx="5542387" cy="43004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endParaRPr lang="en-US" sz="2200" dirty="0"/>
          </a:p>
          <a:p>
            <a:pPr marL="0"/>
            <a:r>
              <a:rPr lang="en-US" sz="2200" b="1" dirty="0"/>
              <a:t>Federal OSHA</a:t>
            </a:r>
          </a:p>
          <a:p>
            <a:pPr marL="0"/>
            <a:r>
              <a:rPr lang="en-US" sz="2200" dirty="0">
                <a:hlinkClick r:id="rId2"/>
              </a:rPr>
              <a:t>https://www.osha.gov/SLTC/etools/computerworkstations/index.html</a:t>
            </a:r>
            <a:endParaRPr lang="en-US" sz="2200" dirty="0"/>
          </a:p>
          <a:p>
            <a:pPr marL="0"/>
            <a:r>
              <a:rPr lang="en-US" sz="2200" b="1" dirty="0"/>
              <a:t>Cal-OSHA</a:t>
            </a:r>
          </a:p>
          <a:p>
            <a:pPr marL="0"/>
            <a:r>
              <a:rPr lang="en-US" sz="2200" dirty="0">
                <a:hlinkClick r:id="rId3"/>
              </a:rPr>
              <a:t>https://www.dir.ca.gov/dosh/</a:t>
            </a:r>
            <a:r>
              <a:rPr lang="en-US" sz="2200" dirty="0"/>
              <a:t>   </a:t>
            </a:r>
          </a:p>
          <a:p>
            <a:pPr marL="0"/>
            <a:r>
              <a:rPr lang="en-US" sz="2200" b="1" dirty="0"/>
              <a:t>National Institute for Occupational Safety &amp; Health (NIOSH) </a:t>
            </a:r>
          </a:p>
          <a:p>
            <a:pPr marL="0"/>
            <a:r>
              <a:rPr lang="en-US" sz="2200" dirty="0">
                <a:hlinkClick r:id="rId4"/>
              </a:rPr>
              <a:t>http://www.cdc.gov/niosh/topics/</a:t>
            </a:r>
            <a:r>
              <a:rPr lang="en-US" sz="2200" dirty="0"/>
              <a:t>   </a:t>
            </a:r>
          </a:p>
          <a:p>
            <a:pPr marL="0"/>
            <a:endParaRPr lang="en-US" sz="2200" dirty="0"/>
          </a:p>
          <a:p>
            <a:pPr marL="0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86517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7">
            <a:extLst>
              <a:ext uri="{FF2B5EF4-FFF2-40B4-BE49-F238E27FC236}">
                <a16:creationId xmlns="" xmlns:a16="http://schemas.microsoft.com/office/drawing/2014/main" id="{8B9AA7C6-5E5A-498E-A6DF-A943376E09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>
            <a:extLst>
              <a:ext uri="{FF2B5EF4-FFF2-40B4-BE49-F238E27FC236}">
                <a16:creationId xmlns="" xmlns:a16="http://schemas.microsoft.com/office/drawing/2014/main" id="{83EAB11A-76F7-48F4-9B4F-5BFDF4BF96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74300" y="2385102"/>
            <a:ext cx="574091" cy="2087796"/>
            <a:chOff x="209668" y="2857422"/>
            <a:chExt cx="463662" cy="2087796"/>
          </a:xfrm>
        </p:grpSpPr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74D4C416-D5F4-4F6F-A6F1-87A21CD4FCA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flipH="1" flipV="1">
              <a:off x="423947" y="2857422"/>
              <a:ext cx="249383" cy="20877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11">
              <a:extLst>
                <a:ext uri="{FF2B5EF4-FFF2-40B4-BE49-F238E27FC236}">
                  <a16:creationId xmlns="" xmlns:a16="http://schemas.microsoft.com/office/drawing/2014/main" id="{C6AC1C30-21C6-4BF6-93EE-B211D7A8501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209668" y="2857423"/>
              <a:ext cx="1" cy="208779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81E140AE-0ABF-47C8-BF32-7D2F0CF2BA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CBC4F608-B4B8-48C3-9572-C0F061B1CD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9528" y="631767"/>
            <a:ext cx="11111729" cy="5752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B6A795-6B43-48AF-BF52-6DB68E20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618" y="1239927"/>
            <a:ext cx="4008586" cy="46805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is Ergonomics Important?</a:t>
            </a:r>
            <a:b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5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422A9C5-22E2-4B02-A170-FE47FD9AD9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91923" y="1239927"/>
            <a:ext cx="4971824" cy="468058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2400" dirty="0"/>
              <a:t>Overexertion is a leading cause of injuries</a:t>
            </a:r>
          </a:p>
          <a:p>
            <a:pPr marL="0"/>
            <a:r>
              <a:rPr lang="en-US" sz="2400" dirty="0"/>
              <a:t>Recurring/persistent pain may develop in future</a:t>
            </a:r>
          </a:p>
          <a:p>
            <a:pPr marL="0"/>
            <a:r>
              <a:rPr lang="en-US" sz="2400" dirty="0"/>
              <a:t>Bodily reaction is a leading cause of workplace injuries</a:t>
            </a:r>
          </a:p>
          <a:p>
            <a:pPr marL="0"/>
            <a:r>
              <a:rPr lang="en-US" sz="2400" dirty="0"/>
              <a:t>Repetitive motion one of the top 10 most common workplace injuries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46950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="" xmlns:a16="http://schemas.microsoft.com/office/drawing/2014/main" id="{081EA652-8C6A-4E69-BEB9-17080947455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8E1B77-9139-4549-A99D-5D7E246EB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52097" cy="44807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Preventing</a:t>
            </a:r>
            <a:b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Work-Related Musculoskeletal Disorders (MSDs) </a:t>
            </a:r>
            <a:b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6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Right Triangle 9">
            <a:extLst>
              <a:ext uri="{FF2B5EF4-FFF2-40B4-BE49-F238E27FC236}">
                <a16:creationId xmlns="" xmlns:a16="http://schemas.microsoft.com/office/drawing/2014/main" id="{5298780A-33B9-4EA2-8F67-DE68AD6284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F488E8B-4E1E-4402-8935-D4E6C02615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50232" y="623275"/>
            <a:ext cx="6896595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4DDB0C3-6DD6-44BA-9381-11C0D7770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45531" y="1714979"/>
            <a:ext cx="4859775" cy="34280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2400"/>
              <a:t>Carpal Tunnel Syndrome</a:t>
            </a:r>
          </a:p>
          <a:p>
            <a:pPr marL="0"/>
            <a:r>
              <a:rPr lang="en-US" sz="2400"/>
              <a:t>Back/Neck Strain</a:t>
            </a:r>
          </a:p>
          <a:p>
            <a:pPr marL="0"/>
            <a:r>
              <a:rPr lang="en-US" sz="2400"/>
              <a:t>Tennis Elbow</a:t>
            </a:r>
          </a:p>
          <a:p>
            <a:pPr marL="0"/>
            <a:r>
              <a:rPr lang="en-US" sz="2400"/>
              <a:t>Tendinitis</a:t>
            </a:r>
          </a:p>
          <a:p>
            <a:pPr marL="0"/>
            <a:r>
              <a:rPr lang="en-US" sz="2400"/>
              <a:t>Sciatica</a:t>
            </a:r>
          </a:p>
          <a:p>
            <a:pPr marL="0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036346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46">
            <a:extLst>
              <a:ext uri="{FF2B5EF4-FFF2-40B4-BE49-F238E27FC236}">
                <a16:creationId xmlns="" xmlns:a16="http://schemas.microsoft.com/office/drawing/2014/main" id="{4FFBEE45-F140-49D5-85EA-C78C24340B2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48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4FD90E6-CBE2-4E2F-B032-C3F04F0BC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28387" cy="5763963"/>
          </a:xfrm>
        </p:spPr>
        <p:txBody>
          <a:bodyPr>
            <a:normAutofit/>
          </a:bodyPr>
          <a:lstStyle/>
          <a:p>
            <a:r>
              <a:rPr lang="en-US" sz="5200"/>
              <a:t>Selecting the Best Work Area at Home and Using Household Items</a:t>
            </a:r>
            <a:br>
              <a:rPr lang="en-US" sz="5200"/>
            </a:br>
            <a:endParaRPr lang="en-US" sz="52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5999B6-E61F-4D33-8426-DABA200B7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91252" y="365125"/>
            <a:ext cx="5181600" cy="2806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Home Workstation </a:t>
            </a:r>
          </a:p>
          <a:p>
            <a:r>
              <a:rPr lang="en-US" sz="2000"/>
              <a:t>Desk</a:t>
            </a:r>
          </a:p>
          <a:p>
            <a:r>
              <a:rPr lang="en-US" sz="2000"/>
              <a:t>Dining Room</a:t>
            </a:r>
          </a:p>
          <a:p>
            <a:r>
              <a:rPr lang="en-US" sz="2000"/>
              <a:t>Kitchen </a:t>
            </a:r>
          </a:p>
          <a:p>
            <a:r>
              <a:rPr lang="en-US" sz="2000"/>
              <a:t>Living Room</a:t>
            </a:r>
          </a:p>
          <a:p>
            <a:r>
              <a:rPr lang="en-US" sz="2000"/>
              <a:t>Bedroom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862966E-B917-4424-8050-2C797C4DC2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1252" y="3322791"/>
            <a:ext cx="5181600" cy="2806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Household Items</a:t>
            </a:r>
          </a:p>
          <a:p>
            <a:r>
              <a:rPr lang="en-US" sz="2000"/>
              <a:t>Desk</a:t>
            </a:r>
          </a:p>
          <a:p>
            <a:r>
              <a:rPr lang="en-US" sz="2000"/>
              <a:t>Table/Counter</a:t>
            </a:r>
          </a:p>
          <a:p>
            <a:r>
              <a:rPr lang="en-US" sz="2000"/>
              <a:t>Chair/Stool</a:t>
            </a:r>
          </a:p>
          <a:p>
            <a:r>
              <a:rPr lang="en-US" sz="2000"/>
              <a:t>Blankets, Towels</a:t>
            </a:r>
          </a:p>
          <a:p>
            <a:r>
              <a:rPr lang="en-US" sz="2000"/>
              <a:t>Boxes, Books</a:t>
            </a:r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pPr marL="0" indent="0">
              <a:buNone/>
            </a:pPr>
            <a:endParaRPr lang="en-US" sz="2000"/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657864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25">
            <a:extLst>
              <a:ext uri="{FF2B5EF4-FFF2-40B4-BE49-F238E27FC236}">
                <a16:creationId xmlns="" xmlns:a16="http://schemas.microsoft.com/office/drawing/2014/main" id="{201CC55D-ED54-4C5C-95E6-10947BD110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B9847F-38DA-49CF-9308-2613ABD00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/>
              <a:t>Home Desk Workstation</a:t>
            </a:r>
            <a:endParaRPr lang="en-US" sz="3700" dirty="0"/>
          </a:p>
        </p:txBody>
      </p:sp>
      <p:grpSp>
        <p:nvGrpSpPr>
          <p:cNvPr id="45" name="Group 27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6" name="Rectangle 28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7E354C3-E796-4492-BA53-A784D1B10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0719" y="2330505"/>
            <a:ext cx="4559425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1700"/>
              <a:t>No matter what area of the home is chosen for work, it’s important to set equipment for the ideal ergonomics.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 b="0" i="0" u="none" strike="noStrike">
                <a:effectLst/>
              </a:rPr>
              <a:t>Top of monitor at or just below eye level</a:t>
            </a:r>
            <a:endParaRPr lang="en-US" sz="1700" b="0" i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 b="0" i="0" u="none" strike="noStrike">
                <a:effectLst/>
              </a:rPr>
              <a:t>Head and neck balanced and in-line with torso</a:t>
            </a:r>
            <a:endParaRPr lang="en-US" sz="1700" b="0" i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 b="0" i="0" u="none" strike="noStrike">
                <a:effectLst/>
              </a:rPr>
              <a:t>Shoulders relaxed</a:t>
            </a:r>
            <a:endParaRPr lang="en-US" sz="1700" b="0" i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 b="0" i="0" u="none" strike="noStrike">
                <a:effectLst/>
              </a:rPr>
              <a:t>Elbows close to body and supported</a:t>
            </a:r>
            <a:endParaRPr lang="en-US" sz="1700" b="0" i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 b="0" i="0" u="none" strike="noStrike">
                <a:effectLst/>
              </a:rPr>
              <a:t>Lower back supported</a:t>
            </a:r>
            <a:endParaRPr lang="en-US" sz="1700" b="0" i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 b="0" i="0" u="none" strike="noStrike">
                <a:effectLst/>
              </a:rPr>
              <a:t>Wrists and hands in-line with forearms</a:t>
            </a:r>
            <a:endParaRPr lang="en-US" sz="1700" b="0" i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 b="0" i="0" u="none" strike="noStrike">
                <a:effectLst/>
              </a:rPr>
              <a:t>Adequate room for keyboard and mouse</a:t>
            </a:r>
            <a:endParaRPr lang="en-US" sz="1700" b="0" i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 b="0" i="0" u="none" strike="noStrike">
                <a:effectLst/>
              </a:rPr>
              <a:t>Feet flat on the floor</a:t>
            </a:r>
            <a:endParaRPr lang="en-US" sz="1700" b="0" i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sz="1700"/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text, computer, desk&#10;&#10;Description automatically generated">
            <a:extLst>
              <a:ext uri="{FF2B5EF4-FFF2-40B4-BE49-F238E27FC236}">
                <a16:creationId xmlns="" xmlns:a16="http://schemas.microsoft.com/office/drawing/2014/main" id="{17A86BA9-2514-45E0-BE0C-3D34AF9E65C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5" r="18996" b="-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31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17">
            <a:extLst>
              <a:ext uri="{FF2B5EF4-FFF2-40B4-BE49-F238E27FC236}">
                <a16:creationId xmlns="" xmlns:a16="http://schemas.microsoft.com/office/drawing/2014/main" id="{E45B1D5C-0827-4AF0-8186-11FC5A8B8B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="" xmlns:a16="http://schemas.microsoft.com/office/drawing/2014/main" id="{725983F2-6CFD-4EA9-B117-306416E04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/>
              <a:t>Good Working Posture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99413ED5-9ED4-4772-BCE4-2BCAE6B12E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04357C93-F0CB-4A1C-8F77-4E90637898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="" xmlns:a16="http://schemas.microsoft.com/office/drawing/2014/main" id="{4E7FB84A-3458-44A3-8322-0CB7A1819B7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" r="9821"/>
          <a:stretch/>
        </p:blipFill>
        <p:spPr>
          <a:xfrm>
            <a:off x="545238" y="858525"/>
            <a:ext cx="7608304" cy="521190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90F533E9-6690-41A8-A372-4C6C622D028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89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="" xmlns:a16="http://schemas.microsoft.com/office/drawing/2014/main" id="{9D80C9EF-3CC6-4ECC-9C2D-9D0396C96E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6A3F186B-DD61-4DDD-A0BE-B0299300A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528" y="386930"/>
            <a:ext cx="10141799" cy="130055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Workstation Work Zones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5DA32751-37A2-45C0-BE94-63D375E270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E659831F-0D9A-4C63-9EBB-8435B85A440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="" xmlns:a16="http://schemas.microsoft.com/office/drawing/2014/main" id="{331B4A14-8F49-4CFC-9639-99FC54A105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0" r="17432" b="1"/>
          <a:stretch/>
        </p:blipFill>
        <p:spPr>
          <a:xfrm>
            <a:off x="635295" y="2524715"/>
            <a:ext cx="5150277" cy="371424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6BC11B8-0E15-446A-B4B3-9019D151D2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6429" y="2599509"/>
            <a:ext cx="4530898" cy="36394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2000" dirty="0"/>
              <a:t>Limit reaching and static posture to prevent strains.</a:t>
            </a:r>
          </a:p>
          <a:p>
            <a:pPr marL="0"/>
            <a:r>
              <a:rPr lang="en-US" sz="2000" dirty="0"/>
              <a:t>Place frequently used items in the primary work zone (mouse, keyboard).</a:t>
            </a:r>
          </a:p>
          <a:p>
            <a:pPr marL="0"/>
            <a:r>
              <a:rPr lang="en-US" sz="2000" dirty="0"/>
              <a:t>Monitor and phone placed in secondary work zone. </a:t>
            </a:r>
          </a:p>
          <a:p>
            <a:pPr marL="0"/>
            <a:r>
              <a:rPr lang="en-US" sz="2000" dirty="0"/>
              <a:t>Infrequently used items placed in non-work zone.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5A55FBCD-CD42-40F5-8A1B-3203F9CAEE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55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47">
            <a:extLst>
              <a:ext uri="{FF2B5EF4-FFF2-40B4-BE49-F238E27FC236}">
                <a16:creationId xmlns="" xmlns:a16="http://schemas.microsoft.com/office/drawing/2014/main" id="{B0B8DCBA-FEED-46EF-A140-35B904015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49">
            <a:extLst>
              <a:ext uri="{FF2B5EF4-FFF2-40B4-BE49-F238E27FC236}">
                <a16:creationId xmlns="" xmlns:a16="http://schemas.microsoft.com/office/drawing/2014/main" id="{AE1C45F0-260A-458C-96ED-C1F6D21512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A6604B49-AD5C-4590-B051-06C8222ECD9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1">
              <a:extLst>
                <a:ext uri="{FF2B5EF4-FFF2-40B4-BE49-F238E27FC236}">
                  <a16:creationId xmlns="" xmlns:a16="http://schemas.microsoft.com/office/drawing/2014/main" id="{743ECCAF-29C5-4537-947C-7EA1292463D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ED49787B-8DE6-4467-AD0A-8DECC6E0C2D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D5B0017B-2ECA-49AF-B397-DC140825DF8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810619B-41C1-491A-AE4B-8FCB9A680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4928291" cy="10357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effectLst/>
              </a:rPr>
              <a:t>Dining Room Table Workstation </a:t>
            </a:r>
            <a:br>
              <a:rPr lang="en-US" sz="2800">
                <a:effectLst/>
              </a:rPr>
            </a:br>
            <a:endParaRPr 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CBEE251-2385-4A98-9840-9A0C0712D7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45029" y="2524721"/>
            <a:ext cx="4991629" cy="36771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1800">
                <a:effectLst/>
              </a:rPr>
              <a:t>Another workstation option is your dining room table.</a:t>
            </a:r>
          </a:p>
          <a:p>
            <a:pPr marL="0"/>
            <a:r>
              <a:rPr lang="en-US" sz="1800"/>
              <a:t>It </a:t>
            </a:r>
            <a:r>
              <a:rPr lang="en-US" sz="1800">
                <a:effectLst/>
              </a:rPr>
              <a:t>provides adequate workspace for your computer monitor and/or laptop.</a:t>
            </a:r>
          </a:p>
          <a:p>
            <a:pPr marL="0"/>
            <a:r>
              <a:rPr lang="en-US" sz="1800">
                <a:effectLst/>
              </a:rPr>
              <a:t>Table height is typically 30 inches from the floor.</a:t>
            </a:r>
          </a:p>
          <a:p>
            <a:pPr marL="0"/>
            <a:r>
              <a:rPr lang="en-US" sz="1800"/>
              <a:t>Dining room chair height from seat pan to floor is ideal.</a:t>
            </a:r>
            <a:endParaRPr lang="en-US" sz="1800">
              <a:effectLst/>
            </a:endParaRPr>
          </a:p>
          <a:p>
            <a:pPr marL="0"/>
            <a:endParaRPr lang="en-US" sz="1800"/>
          </a:p>
          <a:p>
            <a:pPr marL="0"/>
            <a:endParaRPr lang="en-US" sz="1800">
              <a:effectLst/>
            </a:endParaRPr>
          </a:p>
          <a:p>
            <a:pPr marL="0"/>
            <a:endParaRPr lang="en-US" sz="1800">
              <a:effectLst/>
            </a:endParaRPr>
          </a:p>
          <a:p>
            <a:pPr marL="0"/>
            <a:endParaRPr lang="en-US" sz="1800">
              <a:effectLst/>
            </a:endParaRPr>
          </a:p>
          <a:p>
            <a:pPr marL="0"/>
            <a:endParaRPr lang="en-US" sz="1800" dirty="0"/>
          </a:p>
        </p:txBody>
      </p:sp>
      <p:pic>
        <p:nvPicPr>
          <p:cNvPr id="5" name="Picture 4" descr="A table and chairs in a room&#10;&#10;Description automatically generated with medium confidence">
            <a:extLst>
              <a:ext uri="{FF2B5EF4-FFF2-40B4-BE49-F238E27FC236}">
                <a16:creationId xmlns="" xmlns:a16="http://schemas.microsoft.com/office/drawing/2014/main" id="{8DA8A3C9-4207-48EA-950B-853E7BE1E3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2" r="34035" b="2"/>
          <a:stretch/>
        </p:blipFill>
        <p:spPr>
          <a:xfrm>
            <a:off x="6788383" y="613147"/>
            <a:ext cx="4565417" cy="5593443"/>
          </a:xfrm>
          <a:prstGeom prst="rect">
            <a:avLst/>
          </a:prstGeom>
        </p:spPr>
      </p:pic>
      <p:cxnSp>
        <p:nvCxnSpPr>
          <p:cNvPr id="57" name="Straight Connector 56">
            <a:extLst>
              <a:ext uri="{FF2B5EF4-FFF2-40B4-BE49-F238E27FC236}">
                <a16:creationId xmlns="" xmlns:a16="http://schemas.microsoft.com/office/drawing/2014/main" id="{6CF1BAF6-AD41-4082-B212-8A1F9A2E87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066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900</Words>
  <Application>Microsoft Office PowerPoint</Application>
  <PresentationFormat>Custom</PresentationFormat>
  <Paragraphs>136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 Ergonomics:  Working at Home </vt:lpstr>
      <vt:lpstr>What is Ergonomics? </vt:lpstr>
      <vt:lpstr>Why is Ergonomics Important? </vt:lpstr>
      <vt:lpstr> Preventing Work-Related Musculoskeletal Disorders (MSDs)  </vt:lpstr>
      <vt:lpstr>Selecting the Best Work Area at Home and Using Household Items </vt:lpstr>
      <vt:lpstr>Home Desk Workstation</vt:lpstr>
      <vt:lpstr>Good Working Posture</vt:lpstr>
      <vt:lpstr>Workstation Work Zones</vt:lpstr>
      <vt:lpstr>Dining Room Table Workstation  </vt:lpstr>
      <vt:lpstr>Dining Room Table Workstation (cont.)</vt:lpstr>
      <vt:lpstr>Dining Room Table Workstation (cont.)</vt:lpstr>
      <vt:lpstr>Kitchen Countertop Workstation  </vt:lpstr>
      <vt:lpstr>Kitchen Countertop Workstation (cont.)</vt:lpstr>
      <vt:lpstr>Kitchen Countertop Workstation (cont.)</vt:lpstr>
      <vt:lpstr>Bedroom Workstation</vt:lpstr>
      <vt:lpstr>Bedroom Workstation (contd.)</vt:lpstr>
      <vt:lpstr>Standing Bedroom Workstation</vt:lpstr>
      <vt:lpstr>How to roll a bath towel for lumbar/sacral support</vt:lpstr>
      <vt:lpstr>How to roll a bath towel for lumbar/sacral support (cont.)</vt:lpstr>
      <vt:lpstr>Stretch Breaks</vt:lpstr>
      <vt:lpstr>Further Resources  The listed websites contain ergonomic information for office and industrial work settings, as well as for work techniques.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Ergonomics:  Working at Home</dc:title>
  <dc:creator>Steven Silver</dc:creator>
  <cp:lastModifiedBy>aileen.ocatherine</cp:lastModifiedBy>
  <cp:revision>2</cp:revision>
  <dcterms:created xsi:type="dcterms:W3CDTF">2021-01-29T21:46:33Z</dcterms:created>
  <dcterms:modified xsi:type="dcterms:W3CDTF">2021-02-03T15:19:27Z</dcterms:modified>
</cp:coreProperties>
</file>